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Anton Italics" charset="1" panose="00000500000000000000"/>
      <p:regular r:id="rId42"/>
    </p:embeddedFont>
    <p:embeddedFont>
      <p:font typeface="Arimo" charset="1" panose="020B0604020202020204"/>
      <p:regular r:id="rId43"/>
    </p:embeddedFont>
    <p:embeddedFont>
      <p:font typeface="Open Sauce Bold Italics" charset="1" panose="00000800000000000000"/>
      <p:regular r:id="rId44"/>
    </p:embeddedFont>
    <p:embeddedFont>
      <p:font typeface="Open Sauce" charset="1" panose="00000500000000000000"/>
      <p:regular r:id="rId45"/>
    </p:embeddedFont>
    <p:embeddedFont>
      <p:font typeface="Open Sauce Light" charset="1" panose="00000400000000000000"/>
      <p:regular r:id="rId46"/>
    </p:embeddedFont>
    <p:embeddedFont>
      <p:font typeface="Open Sauce Bold" charset="1" panose="000008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6793741" y="3623929"/>
            <a:ext cx="11494259" cy="2591938"/>
            <a:chOff x="0" y="0"/>
            <a:chExt cx="3027295" cy="682650"/>
          </a:xfrm>
        </p:grpSpPr>
        <p:sp>
          <p:nvSpPr>
            <p:cNvPr name="Freeform 4" id="4"/>
            <p:cNvSpPr/>
            <p:nvPr/>
          </p:nvSpPr>
          <p:spPr>
            <a:xfrm flipH="false" flipV="false" rot="0">
              <a:off x="0" y="0"/>
              <a:ext cx="3027294" cy="682650"/>
            </a:xfrm>
            <a:custGeom>
              <a:avLst/>
              <a:gdLst/>
              <a:ahLst/>
              <a:cxnLst/>
              <a:rect r="r" b="b" t="t" l="l"/>
              <a:pathLst>
                <a:path h="682650" w="3027294">
                  <a:moveTo>
                    <a:pt x="0" y="0"/>
                  </a:moveTo>
                  <a:lnTo>
                    <a:pt x="3027294" y="0"/>
                  </a:lnTo>
                  <a:lnTo>
                    <a:pt x="3027294" y="682650"/>
                  </a:lnTo>
                  <a:lnTo>
                    <a:pt x="0" y="682650"/>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027295" cy="711225"/>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2510065" y="4025311"/>
            <a:ext cx="14025570" cy="2313048"/>
          </a:xfrm>
          <a:prstGeom prst="rect">
            <a:avLst/>
          </a:prstGeom>
        </p:spPr>
        <p:txBody>
          <a:bodyPr anchor="t" rtlCol="false" tIns="0" lIns="0" bIns="0" rIns="0">
            <a:spAutoFit/>
          </a:bodyPr>
          <a:lstStyle/>
          <a:p>
            <a:pPr algn="l">
              <a:lnSpc>
                <a:spcPts val="17133"/>
              </a:lnSpc>
            </a:pPr>
            <a:r>
              <a:rPr lang="en-US" sz="18035" i="true" spc="-721">
                <a:solidFill>
                  <a:srgbClr val="8AB2A6"/>
                </a:solidFill>
                <a:latin typeface="Anton Italics"/>
                <a:ea typeface="Anton Italics"/>
                <a:cs typeface="Anton Italics"/>
                <a:sym typeface="Anton Italics"/>
              </a:rPr>
              <a:t>BAZAAR STORES</a:t>
            </a:r>
          </a:p>
        </p:txBody>
      </p:sp>
      <p:sp>
        <p:nvSpPr>
          <p:cNvPr name="TextBox 7" id="7"/>
          <p:cNvSpPr txBox="true"/>
          <p:nvPr/>
        </p:nvSpPr>
        <p:spPr>
          <a:xfrm rot="0">
            <a:off x="2510065" y="6450729"/>
            <a:ext cx="5919649"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TEAM 4</a:t>
            </a:r>
          </a:p>
        </p:txBody>
      </p:sp>
      <p:sp>
        <p:nvSpPr>
          <p:cNvPr name="Freeform 8" id="8"/>
          <p:cNvSpPr/>
          <p:nvPr/>
        </p:nvSpPr>
        <p:spPr>
          <a:xfrm flipH="false" flipV="false" rot="0">
            <a:off x="388450" y="241801"/>
            <a:ext cx="7247386" cy="1899800"/>
          </a:xfrm>
          <a:custGeom>
            <a:avLst/>
            <a:gdLst/>
            <a:ahLst/>
            <a:cxnLst/>
            <a:rect r="r" b="b" t="t" l="l"/>
            <a:pathLst>
              <a:path h="1899800" w="7247386">
                <a:moveTo>
                  <a:pt x="0" y="0"/>
                </a:moveTo>
                <a:lnTo>
                  <a:pt x="7247386" y="0"/>
                </a:lnTo>
                <a:lnTo>
                  <a:pt x="7247386" y="1899800"/>
                </a:lnTo>
                <a:lnTo>
                  <a:pt x="0" y="189980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24757" y="4100357"/>
            <a:ext cx="4631756" cy="4425287"/>
            <a:chOff x="0" y="0"/>
            <a:chExt cx="769616" cy="735307"/>
          </a:xfrm>
        </p:grpSpPr>
        <p:sp>
          <p:nvSpPr>
            <p:cNvPr name="Freeform 4" id="4"/>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6994790"/>
            <a:ext cx="3298345" cy="2263510"/>
            <a:chOff x="0" y="0"/>
            <a:chExt cx="868700" cy="596151"/>
          </a:xfrm>
        </p:grpSpPr>
        <p:sp>
          <p:nvSpPr>
            <p:cNvPr name="Freeform 7" id="7"/>
            <p:cNvSpPr/>
            <p:nvPr/>
          </p:nvSpPr>
          <p:spPr>
            <a:xfrm flipH="false" flipV="false" rot="0">
              <a:off x="0" y="0"/>
              <a:ext cx="868700" cy="596151"/>
            </a:xfrm>
            <a:custGeom>
              <a:avLst/>
              <a:gdLst/>
              <a:ahLst/>
              <a:cxnLst/>
              <a:rect r="r" b="b" t="t" l="l"/>
              <a:pathLst>
                <a:path h="596151" w="868700">
                  <a:moveTo>
                    <a:pt x="0" y="0"/>
                  </a:moveTo>
                  <a:lnTo>
                    <a:pt x="868700" y="0"/>
                  </a:lnTo>
                  <a:lnTo>
                    <a:pt x="868700" y="596151"/>
                  </a:lnTo>
                  <a:lnTo>
                    <a:pt x="0" y="596151"/>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868700" cy="624726"/>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226622" y="2880041"/>
            <a:ext cx="5975784" cy="5402108"/>
            <a:chOff x="0" y="0"/>
            <a:chExt cx="6350000" cy="5740400"/>
          </a:xfrm>
        </p:grpSpPr>
        <p:sp>
          <p:nvSpPr>
            <p:cNvPr name="Freeform 10" id="10"/>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3"/>
              <a:stretch>
                <a:fillRect l="-17843" t="0" r="-17843" b="0"/>
              </a:stretch>
            </a:blipFill>
          </p:spPr>
        </p:sp>
      </p:grpSp>
      <p:sp>
        <p:nvSpPr>
          <p:cNvPr name="Freeform 11" id="11"/>
          <p:cNvSpPr/>
          <p:nvPr/>
        </p:nvSpPr>
        <p:spPr>
          <a:xfrm flipH="false" flipV="false" rot="0">
            <a:off x="1028700" y="10421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725108" y="7555341"/>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111961" y="3017547"/>
            <a:ext cx="6957824" cy="3977243"/>
          </a:xfrm>
          <a:custGeom>
            <a:avLst/>
            <a:gdLst/>
            <a:ahLst/>
            <a:cxnLst/>
            <a:rect r="r" b="b" t="t" l="l"/>
            <a:pathLst>
              <a:path h="3977243" w="6957824">
                <a:moveTo>
                  <a:pt x="0" y="0"/>
                </a:moveTo>
                <a:lnTo>
                  <a:pt x="6957824" y="0"/>
                </a:lnTo>
                <a:lnTo>
                  <a:pt x="6957824" y="3977243"/>
                </a:lnTo>
                <a:lnTo>
                  <a:pt x="0" y="3977243"/>
                </a:lnTo>
                <a:lnTo>
                  <a:pt x="0" y="0"/>
                </a:lnTo>
                <a:close/>
              </a:path>
            </a:pathLst>
          </a:custGeom>
          <a:blipFill>
            <a:blip r:embed="rId8"/>
            <a:stretch>
              <a:fillRect l="0" t="0" r="0" b="0"/>
            </a:stretch>
          </a:blipFill>
        </p:spPr>
      </p:sp>
      <p:sp>
        <p:nvSpPr>
          <p:cNvPr name="TextBox 14" id="14"/>
          <p:cNvSpPr txBox="true"/>
          <p:nvPr/>
        </p:nvSpPr>
        <p:spPr>
          <a:xfrm rot="0">
            <a:off x="9144000" y="8754244"/>
            <a:ext cx="9144000" cy="1236713"/>
          </a:xfrm>
          <a:prstGeom prst="rect">
            <a:avLst/>
          </a:prstGeom>
        </p:spPr>
        <p:txBody>
          <a:bodyPr anchor="t" rtlCol="false" tIns="0" lIns="0" bIns="0" rIns="0">
            <a:spAutoFit/>
          </a:bodyPr>
          <a:lstStyle/>
          <a:p>
            <a:pPr algn="l">
              <a:lnSpc>
                <a:spcPts val="9157"/>
              </a:lnSpc>
            </a:pPr>
            <a:r>
              <a:rPr lang="en-US" sz="9639" i="true" spc="-385">
                <a:solidFill>
                  <a:srgbClr val="8AB2A6"/>
                </a:solidFill>
                <a:latin typeface="Anton Italics"/>
                <a:ea typeface="Anton Italics"/>
                <a:cs typeface="Anton Italics"/>
                <a:sym typeface="Anton Italics"/>
              </a:rPr>
              <a:t>BUGS &amp; CHALLENGES</a:t>
            </a:r>
          </a:p>
        </p:txBody>
      </p:sp>
      <p:sp>
        <p:nvSpPr>
          <p:cNvPr name="TextBox 15" id="15"/>
          <p:cNvSpPr txBox="true"/>
          <p:nvPr/>
        </p:nvSpPr>
        <p:spPr>
          <a:xfrm rot="0">
            <a:off x="1608058"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6" id="16"/>
          <p:cNvSpPr txBox="true"/>
          <p:nvPr/>
        </p:nvSpPr>
        <p:spPr>
          <a:xfrm rot="0">
            <a:off x="11703384" y="2300453"/>
            <a:ext cx="3289619" cy="952500"/>
          </a:xfrm>
          <a:prstGeom prst="rect">
            <a:avLst/>
          </a:prstGeom>
        </p:spPr>
        <p:txBody>
          <a:bodyPr anchor="t" rtlCol="false" tIns="0" lIns="0" bIns="0" rIns="0">
            <a:spAutoFit/>
          </a:bodyPr>
          <a:lstStyle/>
          <a:p>
            <a:pPr algn="l">
              <a:lnSpc>
                <a:spcPts val="2519"/>
              </a:lnSpc>
            </a:pPr>
            <a:r>
              <a:rPr lang="en-US" b="true" sz="2099" i="true" spc="-41">
                <a:solidFill>
                  <a:srgbClr val="FFFFFF"/>
                </a:solidFill>
                <a:latin typeface="Open Sauce Bold Italics"/>
                <a:ea typeface="Open Sauce Bold Italics"/>
                <a:cs typeface="Open Sauce Bold Italics"/>
                <a:sym typeface="Open Sauce Bold Italics"/>
              </a:rPr>
              <a:t>Screenshot of failed API request</a:t>
            </a:r>
          </a:p>
          <a:p>
            <a:pPr algn="l">
              <a:lnSpc>
                <a:spcPts val="2519"/>
              </a:lnSpc>
            </a:pPr>
          </a:p>
        </p:txBody>
      </p:sp>
      <p:sp>
        <p:nvSpPr>
          <p:cNvPr name="TextBox 17" id="17"/>
          <p:cNvSpPr txBox="true"/>
          <p:nvPr/>
        </p:nvSpPr>
        <p:spPr>
          <a:xfrm rot="0">
            <a:off x="6392785" y="3984335"/>
            <a:ext cx="4149879" cy="590550"/>
          </a:xfrm>
          <a:prstGeom prst="rect">
            <a:avLst/>
          </a:prstGeom>
        </p:spPr>
        <p:txBody>
          <a:bodyPr anchor="t" rtlCol="false" tIns="0" lIns="0" bIns="0" rIns="0">
            <a:spAutoFit/>
          </a:bodyPr>
          <a:lstStyle/>
          <a:p>
            <a:pPr algn="l" marL="431797" indent="-215899" lvl="1">
              <a:lnSpc>
                <a:spcPts val="2399"/>
              </a:lnSpc>
              <a:buFont typeface="Arial"/>
              <a:buChar char="•"/>
            </a:pPr>
            <a:r>
              <a:rPr lang="en-US" sz="1999" spc="-39">
                <a:solidFill>
                  <a:srgbClr val="FFFFFF"/>
                </a:solidFill>
                <a:latin typeface="Open Sauce"/>
                <a:ea typeface="Open Sauce"/>
                <a:cs typeface="Open Sauce"/>
                <a:sym typeface="Open Sauce"/>
              </a:rPr>
              <a:t>User cannot add the same product more than once</a:t>
            </a:r>
          </a:p>
        </p:txBody>
      </p:sp>
      <p:sp>
        <p:nvSpPr>
          <p:cNvPr name="TextBox 18" id="18"/>
          <p:cNvSpPr txBox="true"/>
          <p:nvPr/>
        </p:nvSpPr>
        <p:spPr>
          <a:xfrm rot="0">
            <a:off x="6392785" y="2309978"/>
            <a:ext cx="3289619" cy="342900"/>
          </a:xfrm>
          <a:prstGeom prst="rect">
            <a:avLst/>
          </a:prstGeom>
        </p:spPr>
        <p:txBody>
          <a:bodyPr anchor="t" rtlCol="false" tIns="0" lIns="0" bIns="0" rIns="0">
            <a:spAutoFit/>
          </a:bodyPr>
          <a:lstStyle/>
          <a:p>
            <a:pPr algn="l">
              <a:lnSpc>
                <a:spcPts val="2759"/>
              </a:lnSpc>
            </a:pPr>
            <a:r>
              <a:rPr lang="en-US" b="true" sz="2299" i="true" spc="-45">
                <a:solidFill>
                  <a:srgbClr val="FFFFFF"/>
                </a:solidFill>
                <a:latin typeface="Open Sauce Bold Italics"/>
                <a:ea typeface="Open Sauce Bold Italics"/>
                <a:cs typeface="Open Sauce Bold Italics"/>
                <a:sym typeface="Open Sauce Bold Italics"/>
              </a:rPr>
              <a:t>Bullets for bugs</a:t>
            </a:r>
          </a:p>
        </p:txBody>
      </p:sp>
      <p:sp>
        <p:nvSpPr>
          <p:cNvPr name="TextBox 19" id="19"/>
          <p:cNvSpPr txBox="true"/>
          <p:nvPr/>
        </p:nvSpPr>
        <p:spPr>
          <a:xfrm rot="0">
            <a:off x="6392785" y="2889981"/>
            <a:ext cx="4149879" cy="857250"/>
          </a:xfrm>
          <a:prstGeom prst="rect">
            <a:avLst/>
          </a:prstGeom>
        </p:spPr>
        <p:txBody>
          <a:bodyPr anchor="t" rtlCol="false" tIns="0" lIns="0" bIns="0" rIns="0">
            <a:spAutoFit/>
          </a:bodyPr>
          <a:lstStyle/>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Customer Cart GET request returns "route could not be found"</a:t>
            </a:r>
          </a:p>
        </p:txBody>
      </p:sp>
      <p:sp>
        <p:nvSpPr>
          <p:cNvPr name="TextBox 20" id="20"/>
          <p:cNvSpPr txBox="true"/>
          <p:nvPr/>
        </p:nvSpPr>
        <p:spPr>
          <a:xfrm rot="0">
            <a:off x="6392785" y="5205113"/>
            <a:ext cx="3289619" cy="342900"/>
          </a:xfrm>
          <a:prstGeom prst="rect">
            <a:avLst/>
          </a:prstGeom>
        </p:spPr>
        <p:txBody>
          <a:bodyPr anchor="t" rtlCol="false" tIns="0" lIns="0" bIns="0" rIns="0">
            <a:spAutoFit/>
          </a:bodyPr>
          <a:lstStyle/>
          <a:p>
            <a:pPr algn="l">
              <a:lnSpc>
                <a:spcPts val="2759"/>
              </a:lnSpc>
            </a:pPr>
            <a:r>
              <a:rPr lang="en-US" b="true" sz="2299" i="true" spc="-45">
                <a:solidFill>
                  <a:srgbClr val="FFFFFF"/>
                </a:solidFill>
                <a:latin typeface="Open Sauce Bold Italics"/>
                <a:ea typeface="Open Sauce Bold Italics"/>
                <a:cs typeface="Open Sauce Bold Italics"/>
                <a:sym typeface="Open Sauce Bold Italics"/>
              </a:rPr>
              <a:t>Other Challenges</a:t>
            </a:r>
          </a:p>
        </p:txBody>
      </p:sp>
      <p:sp>
        <p:nvSpPr>
          <p:cNvPr name="TextBox 21" id="21"/>
          <p:cNvSpPr txBox="true"/>
          <p:nvPr/>
        </p:nvSpPr>
        <p:spPr>
          <a:xfrm rot="0">
            <a:off x="6202406" y="5452508"/>
            <a:ext cx="5157185" cy="1771650"/>
          </a:xfrm>
          <a:prstGeom prst="rect">
            <a:avLst/>
          </a:prstGeom>
        </p:spPr>
        <p:txBody>
          <a:bodyPr anchor="t" rtlCol="false" tIns="0" lIns="0" bIns="0" rIns="0">
            <a:spAutoFit/>
          </a:bodyPr>
          <a:lstStyle/>
          <a:p>
            <a:pPr algn="l">
              <a:lnSpc>
                <a:spcPts val="2399"/>
              </a:lnSpc>
            </a:pPr>
          </a:p>
          <a:p>
            <a:pPr algn="l" marL="431797" indent="-215899" lvl="1">
              <a:lnSpc>
                <a:spcPts val="2399"/>
              </a:lnSpc>
              <a:buFont typeface="Arial"/>
              <a:buChar char="•"/>
            </a:pPr>
            <a:r>
              <a:rPr lang="en-US" sz="1999" spc="-39">
                <a:solidFill>
                  <a:srgbClr val="FFFFFF"/>
                </a:solidFill>
                <a:latin typeface="Open Sauce"/>
                <a:ea typeface="Open Sauce"/>
                <a:cs typeface="Open Sauce"/>
                <a:sym typeface="Open Sauce"/>
              </a:rPr>
              <a:t>Coo</a:t>
            </a:r>
            <a:r>
              <a:rPr lang="en-US" sz="1999" spc="-39">
                <a:solidFill>
                  <a:srgbClr val="FFFFFF"/>
                </a:solidFill>
                <a:latin typeface="Open Sauce"/>
                <a:ea typeface="Open Sauce"/>
                <a:cs typeface="Open Sauce"/>
                <a:sym typeface="Open Sauce"/>
              </a:rPr>
              <a:t>rdinating API and frontend for dynamic cart updates.</a:t>
            </a:r>
          </a:p>
          <a:p>
            <a:pPr algn="l">
              <a:lnSpc>
                <a:spcPts val="2399"/>
              </a:lnSpc>
            </a:pPr>
          </a:p>
          <a:p>
            <a:pPr algn="l" marL="431797" indent="-215899" lvl="1">
              <a:lnSpc>
                <a:spcPts val="2399"/>
              </a:lnSpc>
              <a:buFont typeface="Arial"/>
              <a:buChar char="•"/>
            </a:pPr>
            <a:r>
              <a:rPr lang="en-US" sz="1999" spc="-39">
                <a:solidFill>
                  <a:srgbClr val="FFFFFF"/>
                </a:solidFill>
                <a:latin typeface="Open Sauce"/>
                <a:ea typeface="Open Sauce"/>
                <a:cs typeface="Open Sauce"/>
                <a:sym typeface="Open Sauce"/>
              </a:rPr>
              <a:t>Hover actions for removing items (messages disappear fast)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9269574" y="5046796"/>
            <a:ext cx="726809" cy="726809"/>
          </a:xfrm>
          <a:custGeom>
            <a:avLst/>
            <a:gdLst/>
            <a:ahLst/>
            <a:cxnLst/>
            <a:rect r="r" b="b" t="t" l="l"/>
            <a:pathLst>
              <a:path h="726809" w="726809">
                <a:moveTo>
                  <a:pt x="0" y="0"/>
                </a:moveTo>
                <a:lnTo>
                  <a:pt x="726808" y="0"/>
                </a:lnTo>
                <a:lnTo>
                  <a:pt x="726808" y="726808"/>
                </a:lnTo>
                <a:lnTo>
                  <a:pt x="0" y="726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591728" y="645705"/>
            <a:ext cx="9276878" cy="4603651"/>
          </a:xfrm>
          <a:custGeom>
            <a:avLst/>
            <a:gdLst/>
            <a:ahLst/>
            <a:cxnLst/>
            <a:rect r="r" b="b" t="t" l="l"/>
            <a:pathLst>
              <a:path h="4603651" w="9276878">
                <a:moveTo>
                  <a:pt x="0" y="0"/>
                </a:moveTo>
                <a:lnTo>
                  <a:pt x="9276878" y="0"/>
                </a:lnTo>
                <a:lnTo>
                  <a:pt x="9276878" y="4603650"/>
                </a:lnTo>
                <a:lnTo>
                  <a:pt x="0" y="4603650"/>
                </a:lnTo>
                <a:lnTo>
                  <a:pt x="0" y="0"/>
                </a:lnTo>
                <a:close/>
              </a:path>
            </a:pathLst>
          </a:custGeom>
          <a:blipFill>
            <a:blip r:embed="rId7"/>
            <a:stretch>
              <a:fillRect l="0" t="0" r="0" b="0"/>
            </a:stretch>
          </a:blipFill>
        </p:spPr>
      </p:sp>
      <p:sp>
        <p:nvSpPr>
          <p:cNvPr name="Freeform 12" id="12"/>
          <p:cNvSpPr/>
          <p:nvPr/>
        </p:nvSpPr>
        <p:spPr>
          <a:xfrm flipH="false" flipV="false" rot="0">
            <a:off x="801445" y="4862055"/>
            <a:ext cx="11301259" cy="5212706"/>
          </a:xfrm>
          <a:custGeom>
            <a:avLst/>
            <a:gdLst/>
            <a:ahLst/>
            <a:cxnLst/>
            <a:rect r="r" b="b" t="t" l="l"/>
            <a:pathLst>
              <a:path h="5212706" w="11301259">
                <a:moveTo>
                  <a:pt x="0" y="0"/>
                </a:moveTo>
                <a:lnTo>
                  <a:pt x="11301259" y="0"/>
                </a:lnTo>
                <a:lnTo>
                  <a:pt x="11301259" y="5212706"/>
                </a:lnTo>
                <a:lnTo>
                  <a:pt x="0" y="5212706"/>
                </a:lnTo>
                <a:lnTo>
                  <a:pt x="0" y="0"/>
                </a:lnTo>
                <a:close/>
              </a:path>
            </a:pathLst>
          </a:custGeom>
          <a:blipFill>
            <a:blip r:embed="rId8"/>
            <a:stretch>
              <a:fillRect l="0" t="0" r="0" b="0"/>
            </a:stretch>
          </a:blipFill>
        </p:spPr>
      </p:sp>
      <p:sp>
        <p:nvSpPr>
          <p:cNvPr name="TextBox 13" id="13"/>
          <p:cNvSpPr txBox="true"/>
          <p:nvPr/>
        </p:nvSpPr>
        <p:spPr>
          <a:xfrm rot="0">
            <a:off x="1028700" y="1238567"/>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4" id="14"/>
          <p:cNvSpPr txBox="true"/>
          <p:nvPr/>
        </p:nvSpPr>
        <p:spPr>
          <a:xfrm rot="0">
            <a:off x="1028700" y="2090280"/>
            <a:ext cx="7318843" cy="1714500"/>
          </a:xfrm>
          <a:prstGeom prst="rect">
            <a:avLst/>
          </a:prstGeom>
        </p:spPr>
        <p:txBody>
          <a:bodyPr anchor="t" rtlCol="false" tIns="0" lIns="0" bIns="0" rIns="0">
            <a:spAutoFit/>
          </a:bodyPr>
          <a:lstStyle/>
          <a:p>
            <a:pPr algn="l">
              <a:lnSpc>
                <a:spcPts val="2759"/>
              </a:lnSpc>
            </a:pP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Smok</a:t>
            </a:r>
            <a:r>
              <a:rPr lang="en-US" b="true" sz="2299" i="true" spc="-45">
                <a:solidFill>
                  <a:srgbClr val="FFFFFF"/>
                </a:solidFill>
                <a:latin typeface="Open Sauce Bold Italics"/>
                <a:ea typeface="Open Sauce Bold Italics"/>
                <a:cs typeface="Open Sauce Bold Italics"/>
                <a:sym typeface="Open Sauce Bold Italics"/>
              </a:rPr>
              <a:t>e Test &amp; Regression Test Suite for Login &amp; Cart</a:t>
            </a: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Jenkins run with email report</a:t>
            </a:r>
          </a:p>
          <a:p>
            <a:pPr algn="l">
              <a:lnSpc>
                <a:spcPts val="2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2603179" y="3556081"/>
            <a:ext cx="13081642" cy="4627631"/>
          </a:xfrm>
          <a:custGeom>
            <a:avLst/>
            <a:gdLst/>
            <a:ahLst/>
            <a:cxnLst/>
            <a:rect r="r" b="b" t="t" l="l"/>
            <a:pathLst>
              <a:path h="4627631" w="13081642">
                <a:moveTo>
                  <a:pt x="0" y="0"/>
                </a:moveTo>
                <a:lnTo>
                  <a:pt x="13081642" y="0"/>
                </a:lnTo>
                <a:lnTo>
                  <a:pt x="13081642" y="4627630"/>
                </a:lnTo>
                <a:lnTo>
                  <a:pt x="0" y="4627630"/>
                </a:lnTo>
                <a:lnTo>
                  <a:pt x="0" y="0"/>
                </a:lnTo>
                <a:close/>
              </a:path>
            </a:pathLst>
          </a:custGeom>
          <a:blipFill>
            <a:blip r:embed="rId5"/>
            <a:stretch>
              <a:fillRect l="0" t="0" r="0" b="0"/>
            </a:stretch>
          </a:blipFill>
        </p:spPr>
      </p:sp>
      <p:sp>
        <p:nvSpPr>
          <p:cNvPr name="TextBox 11" id="11"/>
          <p:cNvSpPr txBox="true"/>
          <p:nvPr/>
        </p:nvSpPr>
        <p:spPr>
          <a:xfrm rot="0">
            <a:off x="1229470" y="2099010"/>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8120072" y="2839662"/>
            <a:ext cx="2047856" cy="2303838"/>
          </a:xfrm>
          <a:custGeom>
            <a:avLst/>
            <a:gdLst/>
            <a:ahLst/>
            <a:cxnLst/>
            <a:rect r="r" b="b" t="t" l="l"/>
            <a:pathLst>
              <a:path h="2303838" w="2047856">
                <a:moveTo>
                  <a:pt x="0" y="0"/>
                </a:moveTo>
                <a:lnTo>
                  <a:pt x="2047856" y="0"/>
                </a:lnTo>
                <a:lnTo>
                  <a:pt x="2047856" y="2303838"/>
                </a:lnTo>
                <a:lnTo>
                  <a:pt x="0" y="2303838"/>
                </a:lnTo>
                <a:lnTo>
                  <a:pt x="0" y="0"/>
                </a:lnTo>
                <a:close/>
              </a:path>
            </a:pathLst>
          </a:custGeom>
          <a:blipFill>
            <a:blip r:embed="rId5"/>
            <a:stretch>
              <a:fillRect l="0" t="0" r="0" b="0"/>
            </a:stretch>
          </a:blipFill>
        </p:spPr>
      </p:sp>
      <p:sp>
        <p:nvSpPr>
          <p:cNvPr name="Freeform 11" id="11"/>
          <p:cNvSpPr/>
          <p:nvPr/>
        </p:nvSpPr>
        <p:spPr>
          <a:xfrm flipH="false" flipV="false" rot="0">
            <a:off x="13307718" y="6878310"/>
            <a:ext cx="2971369" cy="1881867"/>
          </a:xfrm>
          <a:custGeom>
            <a:avLst/>
            <a:gdLst/>
            <a:ahLst/>
            <a:cxnLst/>
            <a:rect r="r" b="b" t="t" l="l"/>
            <a:pathLst>
              <a:path h="1881867" w="2971369">
                <a:moveTo>
                  <a:pt x="0" y="0"/>
                </a:moveTo>
                <a:lnTo>
                  <a:pt x="2971369" y="0"/>
                </a:lnTo>
                <a:lnTo>
                  <a:pt x="2971369" y="1881867"/>
                </a:lnTo>
                <a:lnTo>
                  <a:pt x="0" y="1881867"/>
                </a:lnTo>
                <a:lnTo>
                  <a:pt x="0" y="0"/>
                </a:lnTo>
                <a:close/>
              </a:path>
            </a:pathLst>
          </a:custGeom>
          <a:blipFill>
            <a:blip r:embed="rId6"/>
            <a:stretch>
              <a:fillRect l="0" t="0" r="0" b="0"/>
            </a:stretch>
          </a:blipFill>
        </p:spPr>
      </p:sp>
      <p:sp>
        <p:nvSpPr>
          <p:cNvPr name="Freeform 12" id="12"/>
          <p:cNvSpPr/>
          <p:nvPr/>
        </p:nvSpPr>
        <p:spPr>
          <a:xfrm flipH="false" flipV="false" rot="0">
            <a:off x="1979089" y="3318501"/>
            <a:ext cx="3965068" cy="2126267"/>
          </a:xfrm>
          <a:custGeom>
            <a:avLst/>
            <a:gdLst/>
            <a:ahLst/>
            <a:cxnLst/>
            <a:rect r="r" b="b" t="t" l="l"/>
            <a:pathLst>
              <a:path h="2126267" w="3965068">
                <a:moveTo>
                  <a:pt x="0" y="0"/>
                </a:moveTo>
                <a:lnTo>
                  <a:pt x="3965067" y="0"/>
                </a:lnTo>
                <a:lnTo>
                  <a:pt x="3965067" y="2126267"/>
                </a:lnTo>
                <a:lnTo>
                  <a:pt x="0" y="2126267"/>
                </a:lnTo>
                <a:lnTo>
                  <a:pt x="0" y="0"/>
                </a:lnTo>
                <a:close/>
              </a:path>
            </a:pathLst>
          </a:custGeom>
          <a:blipFill>
            <a:blip r:embed="rId7"/>
            <a:stretch>
              <a:fillRect l="0" t="0" r="0" b="0"/>
            </a:stretch>
          </a:blipFill>
        </p:spPr>
      </p:sp>
      <p:sp>
        <p:nvSpPr>
          <p:cNvPr name="Freeform 13" id="13"/>
          <p:cNvSpPr/>
          <p:nvPr/>
        </p:nvSpPr>
        <p:spPr>
          <a:xfrm flipH="false" flipV="false" rot="0">
            <a:off x="6399970" y="5689340"/>
            <a:ext cx="1720102" cy="2182483"/>
          </a:xfrm>
          <a:custGeom>
            <a:avLst/>
            <a:gdLst/>
            <a:ahLst/>
            <a:cxnLst/>
            <a:rect r="r" b="b" t="t" l="l"/>
            <a:pathLst>
              <a:path h="2182483" w="1720102">
                <a:moveTo>
                  <a:pt x="0" y="0"/>
                </a:moveTo>
                <a:lnTo>
                  <a:pt x="1720102" y="0"/>
                </a:lnTo>
                <a:lnTo>
                  <a:pt x="1720102" y="2182484"/>
                </a:lnTo>
                <a:lnTo>
                  <a:pt x="0" y="2182484"/>
                </a:lnTo>
                <a:lnTo>
                  <a:pt x="0" y="0"/>
                </a:lnTo>
                <a:close/>
              </a:path>
            </a:pathLst>
          </a:custGeom>
          <a:blipFill>
            <a:blip r:embed="rId8"/>
            <a:stretch>
              <a:fillRect l="-76965" t="0" r="0" b="0"/>
            </a:stretch>
          </a:blipFill>
        </p:spPr>
      </p:sp>
      <p:sp>
        <p:nvSpPr>
          <p:cNvPr name="Freeform 14" id="14"/>
          <p:cNvSpPr/>
          <p:nvPr/>
        </p:nvSpPr>
        <p:spPr>
          <a:xfrm flipH="false" flipV="false" rot="0">
            <a:off x="10071844" y="5689340"/>
            <a:ext cx="1872136" cy="2188211"/>
          </a:xfrm>
          <a:custGeom>
            <a:avLst/>
            <a:gdLst/>
            <a:ahLst/>
            <a:cxnLst/>
            <a:rect r="r" b="b" t="t" l="l"/>
            <a:pathLst>
              <a:path h="2188211" w="1872136">
                <a:moveTo>
                  <a:pt x="0" y="0"/>
                </a:moveTo>
                <a:lnTo>
                  <a:pt x="1872136" y="0"/>
                </a:lnTo>
                <a:lnTo>
                  <a:pt x="1872136" y="2188211"/>
                </a:lnTo>
                <a:lnTo>
                  <a:pt x="0" y="2188211"/>
                </a:lnTo>
                <a:lnTo>
                  <a:pt x="0" y="0"/>
                </a:lnTo>
                <a:close/>
              </a:path>
            </a:pathLst>
          </a:custGeom>
          <a:blipFill>
            <a:blip r:embed="rId9"/>
            <a:stretch>
              <a:fillRect l="0" t="0" r="0" b="0"/>
            </a:stretch>
          </a:blipFill>
        </p:spPr>
      </p:sp>
      <p:sp>
        <p:nvSpPr>
          <p:cNvPr name="Freeform 15" id="15"/>
          <p:cNvSpPr/>
          <p:nvPr/>
        </p:nvSpPr>
        <p:spPr>
          <a:xfrm flipH="false" flipV="false" rot="0">
            <a:off x="12742885" y="3619769"/>
            <a:ext cx="3144088" cy="1523731"/>
          </a:xfrm>
          <a:custGeom>
            <a:avLst/>
            <a:gdLst/>
            <a:ahLst/>
            <a:cxnLst/>
            <a:rect r="r" b="b" t="t" l="l"/>
            <a:pathLst>
              <a:path h="1523731" w="3144088">
                <a:moveTo>
                  <a:pt x="0" y="0"/>
                </a:moveTo>
                <a:lnTo>
                  <a:pt x="3144088" y="0"/>
                </a:lnTo>
                <a:lnTo>
                  <a:pt x="3144088" y="1523731"/>
                </a:lnTo>
                <a:lnTo>
                  <a:pt x="0" y="1523731"/>
                </a:lnTo>
                <a:lnTo>
                  <a:pt x="0" y="0"/>
                </a:lnTo>
                <a:close/>
              </a:path>
            </a:pathLst>
          </a:custGeom>
          <a:blipFill>
            <a:blip r:embed="rId10"/>
            <a:stretch>
              <a:fillRect l="0" t="0" r="0" b="0"/>
            </a:stretch>
          </a:blipFill>
        </p:spPr>
      </p:sp>
      <p:sp>
        <p:nvSpPr>
          <p:cNvPr name="Freeform 16" id="16"/>
          <p:cNvSpPr/>
          <p:nvPr/>
        </p:nvSpPr>
        <p:spPr>
          <a:xfrm flipH="false" flipV="false" rot="0">
            <a:off x="7664258" y="7963930"/>
            <a:ext cx="2959484" cy="1703945"/>
          </a:xfrm>
          <a:custGeom>
            <a:avLst/>
            <a:gdLst/>
            <a:ahLst/>
            <a:cxnLst/>
            <a:rect r="r" b="b" t="t" l="l"/>
            <a:pathLst>
              <a:path h="1703945" w="2959484">
                <a:moveTo>
                  <a:pt x="0" y="0"/>
                </a:moveTo>
                <a:lnTo>
                  <a:pt x="2959484" y="0"/>
                </a:lnTo>
                <a:lnTo>
                  <a:pt x="2959484" y="1703945"/>
                </a:lnTo>
                <a:lnTo>
                  <a:pt x="0" y="1703945"/>
                </a:lnTo>
                <a:lnTo>
                  <a:pt x="0" y="0"/>
                </a:lnTo>
                <a:close/>
              </a:path>
            </a:pathLst>
          </a:custGeom>
          <a:blipFill>
            <a:blip r:embed="rId11"/>
            <a:stretch>
              <a:fillRect l="0" t="0" r="0" b="0"/>
            </a:stretch>
          </a:blipFill>
        </p:spPr>
      </p:sp>
      <p:sp>
        <p:nvSpPr>
          <p:cNvPr name="Freeform 17" id="17"/>
          <p:cNvSpPr/>
          <p:nvPr/>
        </p:nvSpPr>
        <p:spPr>
          <a:xfrm flipH="false" flipV="false" rot="0">
            <a:off x="2609497" y="6878310"/>
            <a:ext cx="2704251" cy="2171239"/>
          </a:xfrm>
          <a:custGeom>
            <a:avLst/>
            <a:gdLst/>
            <a:ahLst/>
            <a:cxnLst/>
            <a:rect r="r" b="b" t="t" l="l"/>
            <a:pathLst>
              <a:path h="2171239" w="2704251">
                <a:moveTo>
                  <a:pt x="0" y="0"/>
                </a:moveTo>
                <a:lnTo>
                  <a:pt x="2704251" y="0"/>
                </a:lnTo>
                <a:lnTo>
                  <a:pt x="2704251" y="2171240"/>
                </a:lnTo>
                <a:lnTo>
                  <a:pt x="0" y="2171240"/>
                </a:lnTo>
                <a:lnTo>
                  <a:pt x="0" y="0"/>
                </a:lnTo>
                <a:close/>
              </a:path>
            </a:pathLst>
          </a:custGeom>
          <a:blipFill>
            <a:blip r:embed="rId12"/>
            <a:stretch>
              <a:fillRect l="0" t="0" r="0" b="0"/>
            </a:stretch>
          </a:blipFill>
        </p:spPr>
      </p:sp>
      <p:sp>
        <p:nvSpPr>
          <p:cNvPr name="TextBox 18" id="18"/>
          <p:cNvSpPr txBox="true"/>
          <p:nvPr/>
        </p:nvSpPr>
        <p:spPr>
          <a:xfrm rot="0">
            <a:off x="568217" y="893205"/>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TOOLS AND PLATFORMS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29221" y="3316762"/>
            <a:ext cx="8067080" cy="5394673"/>
            <a:chOff x="0" y="0"/>
            <a:chExt cx="1197447" cy="800764"/>
          </a:xfrm>
        </p:grpSpPr>
        <p:sp>
          <p:nvSpPr>
            <p:cNvPr name="Freeform 4" id="4"/>
            <p:cNvSpPr/>
            <p:nvPr/>
          </p:nvSpPr>
          <p:spPr>
            <a:xfrm flipH="false" flipV="false" rot="0">
              <a:off x="0" y="0"/>
              <a:ext cx="1197447" cy="800764"/>
            </a:xfrm>
            <a:custGeom>
              <a:avLst/>
              <a:gdLst/>
              <a:ahLst/>
              <a:cxnLst/>
              <a:rect r="r" b="b" t="t" l="l"/>
              <a:pathLst>
                <a:path h="800764" w="1197447">
                  <a:moveTo>
                    <a:pt x="1197447" y="48944"/>
                  </a:moveTo>
                  <a:lnTo>
                    <a:pt x="1197447" y="751819"/>
                  </a:lnTo>
                  <a:cubicBezTo>
                    <a:pt x="1197447" y="764800"/>
                    <a:pt x="1192290" y="777249"/>
                    <a:pt x="1183111" y="786428"/>
                  </a:cubicBezTo>
                  <a:cubicBezTo>
                    <a:pt x="1173933" y="795607"/>
                    <a:pt x="1161483" y="800764"/>
                    <a:pt x="1148503" y="800764"/>
                  </a:cubicBezTo>
                  <a:lnTo>
                    <a:pt x="48944" y="800764"/>
                  </a:lnTo>
                  <a:cubicBezTo>
                    <a:pt x="35963" y="800764"/>
                    <a:pt x="23514" y="795607"/>
                    <a:pt x="14335" y="786428"/>
                  </a:cubicBezTo>
                  <a:cubicBezTo>
                    <a:pt x="5157" y="777249"/>
                    <a:pt x="0" y="764800"/>
                    <a:pt x="0" y="751819"/>
                  </a:cubicBezTo>
                  <a:lnTo>
                    <a:pt x="0" y="48944"/>
                  </a:lnTo>
                  <a:cubicBezTo>
                    <a:pt x="0" y="35963"/>
                    <a:pt x="5157" y="23514"/>
                    <a:pt x="14335" y="14335"/>
                  </a:cubicBezTo>
                  <a:cubicBezTo>
                    <a:pt x="23514" y="5157"/>
                    <a:pt x="35963" y="0"/>
                    <a:pt x="48944" y="0"/>
                  </a:cubicBezTo>
                  <a:lnTo>
                    <a:pt x="1148503" y="0"/>
                  </a:lnTo>
                  <a:cubicBezTo>
                    <a:pt x="1161483" y="0"/>
                    <a:pt x="1173933" y="5157"/>
                    <a:pt x="1183111" y="14335"/>
                  </a:cubicBezTo>
                  <a:cubicBezTo>
                    <a:pt x="1192290" y="23514"/>
                    <a:pt x="1197447" y="35963"/>
                    <a:pt x="1197447" y="48944"/>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47625"/>
              <a:ext cx="1197447" cy="848389"/>
            </a:xfrm>
            <a:prstGeom prst="rect">
              <a:avLst/>
            </a:prstGeom>
          </p:spPr>
          <p:txBody>
            <a:bodyPr anchor="ctr" rtlCol="false" tIns="50800" lIns="50800" bIns="50800" rIns="50800"/>
            <a:lstStyle/>
            <a:p>
              <a:pPr algn="l">
                <a:lnSpc>
                  <a:spcPts val="2659"/>
                </a:lnSpc>
                <a:spcBef>
                  <a:spcPct val="0"/>
                </a:spcBef>
              </a:pPr>
            </a:p>
            <a:p>
              <a:pPr algn="l">
                <a:lnSpc>
                  <a:spcPts val="2659"/>
                </a:lnSpc>
                <a:spcBef>
                  <a:spcPct val="0"/>
                </a:spcBef>
              </a:pPr>
            </a:p>
          </p:txBody>
        </p:sp>
      </p:grpSp>
      <p:grpSp>
        <p:nvGrpSpPr>
          <p:cNvPr name="Group 6" id="6"/>
          <p:cNvGrpSpPr/>
          <p:nvPr/>
        </p:nvGrpSpPr>
        <p:grpSpPr>
          <a:xfrm rot="5400000">
            <a:off x="12238958" y="-1231046"/>
            <a:ext cx="1028700" cy="3490793"/>
            <a:chOff x="0" y="0"/>
            <a:chExt cx="270933" cy="919386"/>
          </a:xfrm>
        </p:grpSpPr>
        <p:sp>
          <p:nvSpPr>
            <p:cNvPr name="Freeform 7" id="7"/>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5400000">
            <a:off x="12134183" y="7922479"/>
            <a:ext cx="1238250" cy="3490793"/>
            <a:chOff x="0" y="0"/>
            <a:chExt cx="326123" cy="919386"/>
          </a:xfrm>
        </p:grpSpPr>
        <p:sp>
          <p:nvSpPr>
            <p:cNvPr name="Freeform 10" id="10"/>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9879358" y="476353"/>
            <a:ext cx="7698765" cy="4447446"/>
          </a:xfrm>
          <a:custGeom>
            <a:avLst/>
            <a:gdLst/>
            <a:ahLst/>
            <a:cxnLst/>
            <a:rect r="r" b="b" t="t" l="l"/>
            <a:pathLst>
              <a:path h="4447446" w="7698765">
                <a:moveTo>
                  <a:pt x="0" y="0"/>
                </a:moveTo>
                <a:lnTo>
                  <a:pt x="7698764" y="0"/>
                </a:lnTo>
                <a:lnTo>
                  <a:pt x="7698764" y="4447446"/>
                </a:lnTo>
                <a:lnTo>
                  <a:pt x="0" y="4447446"/>
                </a:lnTo>
                <a:lnTo>
                  <a:pt x="0" y="0"/>
                </a:lnTo>
                <a:close/>
              </a:path>
            </a:pathLst>
          </a:custGeom>
          <a:blipFill>
            <a:blip r:embed="rId3"/>
            <a:stretch>
              <a:fillRect l="0" t="-1760" r="0" b="-1860"/>
            </a:stretch>
          </a:blipFill>
        </p:spPr>
      </p:sp>
      <p:sp>
        <p:nvSpPr>
          <p:cNvPr name="Freeform 13" id="13"/>
          <p:cNvSpPr/>
          <p:nvPr/>
        </p:nvSpPr>
        <p:spPr>
          <a:xfrm flipH="false" flipV="false" rot="0">
            <a:off x="9879358" y="6113319"/>
            <a:ext cx="7461059" cy="2475766"/>
          </a:xfrm>
          <a:custGeom>
            <a:avLst/>
            <a:gdLst/>
            <a:ahLst/>
            <a:cxnLst/>
            <a:rect r="r" b="b" t="t" l="l"/>
            <a:pathLst>
              <a:path h="2475766" w="7461059">
                <a:moveTo>
                  <a:pt x="0" y="0"/>
                </a:moveTo>
                <a:lnTo>
                  <a:pt x="7461059" y="0"/>
                </a:lnTo>
                <a:lnTo>
                  <a:pt x="7461059" y="2475765"/>
                </a:lnTo>
                <a:lnTo>
                  <a:pt x="0" y="2475765"/>
                </a:lnTo>
                <a:lnTo>
                  <a:pt x="0" y="0"/>
                </a:lnTo>
                <a:close/>
              </a:path>
            </a:pathLst>
          </a:custGeom>
          <a:blipFill>
            <a:blip r:embed="rId4"/>
            <a:stretch>
              <a:fillRect l="-3427" t="0" r="-3084" b="-3766"/>
            </a:stretch>
          </a:blipFill>
        </p:spPr>
      </p:sp>
      <p:sp>
        <p:nvSpPr>
          <p:cNvPr name="TextBox 14" id="14"/>
          <p:cNvSpPr txBox="true"/>
          <p:nvPr/>
        </p:nvSpPr>
        <p:spPr>
          <a:xfrm rot="0">
            <a:off x="306650" y="998801"/>
            <a:ext cx="9253886" cy="1629588"/>
          </a:xfrm>
          <a:prstGeom prst="rect">
            <a:avLst/>
          </a:prstGeom>
        </p:spPr>
        <p:txBody>
          <a:bodyPr anchor="t" rtlCol="false" tIns="0" lIns="0" bIns="0" rIns="0">
            <a:spAutoFit/>
          </a:bodyPr>
          <a:lstStyle/>
          <a:p>
            <a:pPr algn="l">
              <a:lnSpc>
                <a:spcPts val="6294"/>
              </a:lnSpc>
            </a:pPr>
            <a:r>
              <a:rPr lang="en-US" sz="6625" i="true" spc="-265">
                <a:solidFill>
                  <a:srgbClr val="8AB2A6"/>
                </a:solidFill>
                <a:latin typeface="Anton Italics"/>
                <a:ea typeface="Anton Italics"/>
                <a:cs typeface="Anton Italics"/>
                <a:sym typeface="Anton Italics"/>
              </a:rPr>
              <a:t>USER STORIES &amp; IMPLEMENTED FEATURES</a:t>
            </a:r>
          </a:p>
        </p:txBody>
      </p:sp>
      <p:sp>
        <p:nvSpPr>
          <p:cNvPr name="TextBox 15" id="15"/>
          <p:cNvSpPr txBox="true"/>
          <p:nvPr/>
        </p:nvSpPr>
        <p:spPr>
          <a:xfrm rot="0">
            <a:off x="1028700" y="3841923"/>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User Stories</a:t>
            </a:r>
          </a:p>
        </p:txBody>
      </p:sp>
      <p:sp>
        <p:nvSpPr>
          <p:cNvPr name="TextBox 16" id="16"/>
          <p:cNvSpPr txBox="true"/>
          <p:nvPr/>
        </p:nvSpPr>
        <p:spPr>
          <a:xfrm rot="0">
            <a:off x="1028700" y="4400241"/>
            <a:ext cx="5692332" cy="6661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FFFFFF"/>
                </a:solidFill>
                <a:latin typeface="Arimo"/>
                <a:ea typeface="Arimo"/>
                <a:cs typeface="Arimo"/>
                <a:sym typeface="Arimo"/>
              </a:rPr>
              <a:t>US04 - Browse products as a customer</a:t>
            </a:r>
          </a:p>
          <a:p>
            <a:pPr algn="l" marL="410209" indent="-205105" lvl="1">
              <a:lnSpc>
                <a:spcPts val="2659"/>
              </a:lnSpc>
              <a:buFont typeface="Arial"/>
              <a:buChar char="•"/>
            </a:pPr>
            <a:r>
              <a:rPr lang="en-US" sz="1899">
                <a:solidFill>
                  <a:srgbClr val="FFFFFF"/>
                </a:solidFill>
                <a:latin typeface="Arimo"/>
                <a:ea typeface="Arimo"/>
                <a:cs typeface="Arimo"/>
                <a:sym typeface="Arimo"/>
              </a:rPr>
              <a:t>US05 - View product details as a customer</a:t>
            </a:r>
          </a:p>
        </p:txBody>
      </p:sp>
      <p:sp>
        <p:nvSpPr>
          <p:cNvPr name="TextBox 17" id="17"/>
          <p:cNvSpPr txBox="true"/>
          <p:nvPr/>
        </p:nvSpPr>
        <p:spPr>
          <a:xfrm rot="0">
            <a:off x="962939" y="5695006"/>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implemented Features</a:t>
            </a:r>
          </a:p>
        </p:txBody>
      </p:sp>
      <p:sp>
        <p:nvSpPr>
          <p:cNvPr name="TextBox 18" id="18"/>
          <p:cNvSpPr txBox="true"/>
          <p:nvPr/>
        </p:nvSpPr>
        <p:spPr>
          <a:xfrm rot="0">
            <a:off x="938257" y="6256981"/>
            <a:ext cx="7256844" cy="1028700"/>
          </a:xfrm>
          <a:prstGeom prst="rect">
            <a:avLst/>
          </a:prstGeom>
        </p:spPr>
        <p:txBody>
          <a:bodyPr anchor="t" rtlCol="false" tIns="0" lIns="0" bIns="0" rIns="0">
            <a:spAutoFit/>
          </a:bodyPr>
          <a:lstStyle/>
          <a:p>
            <a:pPr algn="l" marL="367029" indent="-183514" lvl="1">
              <a:lnSpc>
                <a:spcPts val="2039"/>
              </a:lnSpc>
              <a:buFont typeface="Arial"/>
              <a:buChar char="•"/>
            </a:pPr>
            <a:r>
              <a:rPr lang="en-US" sz="1699" spc="-33">
                <a:solidFill>
                  <a:srgbClr val="FFFFFF"/>
                </a:solidFill>
                <a:latin typeface="Open Sauce"/>
                <a:ea typeface="Open Sauce"/>
                <a:cs typeface="Open Sauce"/>
                <a:sym typeface="Open Sauce"/>
              </a:rPr>
              <a:t>US04: Browse and view available products on the homepage.</a:t>
            </a:r>
          </a:p>
          <a:p>
            <a:pPr algn="l">
              <a:lnSpc>
                <a:spcPts val="2039"/>
              </a:lnSpc>
            </a:pPr>
          </a:p>
          <a:p>
            <a:pPr algn="l" marL="367029" indent="-183514" lvl="1">
              <a:lnSpc>
                <a:spcPts val="2039"/>
              </a:lnSpc>
              <a:buFont typeface="Arial"/>
              <a:buChar char="•"/>
            </a:pPr>
            <a:r>
              <a:rPr lang="en-US" sz="1699" spc="-33">
                <a:solidFill>
                  <a:srgbClr val="FFFFFF"/>
                </a:solidFill>
                <a:latin typeface="Open Sauce"/>
                <a:ea typeface="Open Sauce"/>
                <a:cs typeface="Open Sauce"/>
                <a:sym typeface="Open Sauce"/>
              </a:rPr>
              <a:t>US05:</a:t>
            </a:r>
            <a:r>
              <a:rPr lang="en-US" sz="1699" spc="-33">
                <a:solidFill>
                  <a:srgbClr val="FFFFFF"/>
                </a:solidFill>
                <a:latin typeface="Open Sauce"/>
                <a:ea typeface="Open Sauce"/>
                <a:cs typeface="Open Sauce"/>
                <a:sym typeface="Open Sauce"/>
              </a:rPr>
              <a:t> Display product details (name, price, description, images).</a:t>
            </a:r>
          </a:p>
          <a:p>
            <a:pPr algn="l">
              <a:lnSpc>
                <a:spcPts val="20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29221" y="3316762"/>
            <a:ext cx="8067080" cy="5394673"/>
            <a:chOff x="0" y="0"/>
            <a:chExt cx="1197447" cy="800764"/>
          </a:xfrm>
        </p:grpSpPr>
        <p:sp>
          <p:nvSpPr>
            <p:cNvPr name="Freeform 4" id="4"/>
            <p:cNvSpPr/>
            <p:nvPr/>
          </p:nvSpPr>
          <p:spPr>
            <a:xfrm flipH="false" flipV="false" rot="0">
              <a:off x="0" y="0"/>
              <a:ext cx="1197447" cy="800764"/>
            </a:xfrm>
            <a:custGeom>
              <a:avLst/>
              <a:gdLst/>
              <a:ahLst/>
              <a:cxnLst/>
              <a:rect r="r" b="b" t="t" l="l"/>
              <a:pathLst>
                <a:path h="800764" w="1197447">
                  <a:moveTo>
                    <a:pt x="1197447" y="48944"/>
                  </a:moveTo>
                  <a:lnTo>
                    <a:pt x="1197447" y="751819"/>
                  </a:lnTo>
                  <a:cubicBezTo>
                    <a:pt x="1197447" y="764800"/>
                    <a:pt x="1192290" y="777249"/>
                    <a:pt x="1183111" y="786428"/>
                  </a:cubicBezTo>
                  <a:cubicBezTo>
                    <a:pt x="1173933" y="795607"/>
                    <a:pt x="1161483" y="800764"/>
                    <a:pt x="1148503" y="800764"/>
                  </a:cubicBezTo>
                  <a:lnTo>
                    <a:pt x="48944" y="800764"/>
                  </a:lnTo>
                  <a:cubicBezTo>
                    <a:pt x="35963" y="800764"/>
                    <a:pt x="23514" y="795607"/>
                    <a:pt x="14335" y="786428"/>
                  </a:cubicBezTo>
                  <a:cubicBezTo>
                    <a:pt x="5157" y="777249"/>
                    <a:pt x="0" y="764800"/>
                    <a:pt x="0" y="751819"/>
                  </a:cubicBezTo>
                  <a:lnTo>
                    <a:pt x="0" y="48944"/>
                  </a:lnTo>
                  <a:cubicBezTo>
                    <a:pt x="0" y="35963"/>
                    <a:pt x="5157" y="23514"/>
                    <a:pt x="14335" y="14335"/>
                  </a:cubicBezTo>
                  <a:cubicBezTo>
                    <a:pt x="23514" y="5157"/>
                    <a:pt x="35963" y="0"/>
                    <a:pt x="48944" y="0"/>
                  </a:cubicBezTo>
                  <a:lnTo>
                    <a:pt x="1148503" y="0"/>
                  </a:lnTo>
                  <a:cubicBezTo>
                    <a:pt x="1161483" y="0"/>
                    <a:pt x="1173933" y="5157"/>
                    <a:pt x="1183111" y="14335"/>
                  </a:cubicBezTo>
                  <a:cubicBezTo>
                    <a:pt x="1192290" y="23514"/>
                    <a:pt x="1197447" y="35963"/>
                    <a:pt x="1197447" y="48944"/>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47625"/>
              <a:ext cx="1197447" cy="848389"/>
            </a:xfrm>
            <a:prstGeom prst="rect">
              <a:avLst/>
            </a:prstGeom>
          </p:spPr>
          <p:txBody>
            <a:bodyPr anchor="ctr" rtlCol="false" tIns="50800" lIns="50800" bIns="50800" rIns="50800"/>
            <a:lstStyle/>
            <a:p>
              <a:pPr algn="l">
                <a:lnSpc>
                  <a:spcPts val="2659"/>
                </a:lnSpc>
                <a:spcBef>
                  <a:spcPct val="0"/>
                </a:spcBef>
              </a:pPr>
            </a:p>
            <a:p>
              <a:pPr algn="l">
                <a:lnSpc>
                  <a:spcPts val="2659"/>
                </a:lnSpc>
                <a:spcBef>
                  <a:spcPct val="0"/>
                </a:spcBef>
              </a:pPr>
            </a:p>
          </p:txBody>
        </p:sp>
      </p:grpSp>
      <p:grpSp>
        <p:nvGrpSpPr>
          <p:cNvPr name="Group 6" id="6"/>
          <p:cNvGrpSpPr/>
          <p:nvPr/>
        </p:nvGrpSpPr>
        <p:grpSpPr>
          <a:xfrm rot="5400000">
            <a:off x="12238958" y="-1231046"/>
            <a:ext cx="1028700" cy="3490793"/>
            <a:chOff x="0" y="0"/>
            <a:chExt cx="270933" cy="919386"/>
          </a:xfrm>
        </p:grpSpPr>
        <p:sp>
          <p:nvSpPr>
            <p:cNvPr name="Freeform 7" id="7"/>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5400000">
            <a:off x="12134183" y="7922479"/>
            <a:ext cx="1238250" cy="3490793"/>
            <a:chOff x="0" y="0"/>
            <a:chExt cx="326123" cy="919386"/>
          </a:xfrm>
        </p:grpSpPr>
        <p:sp>
          <p:nvSpPr>
            <p:cNvPr name="Freeform 10" id="10"/>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10549380" y="47814"/>
            <a:ext cx="6900136" cy="6974381"/>
          </a:xfrm>
          <a:custGeom>
            <a:avLst/>
            <a:gdLst/>
            <a:ahLst/>
            <a:cxnLst/>
            <a:rect r="r" b="b" t="t" l="l"/>
            <a:pathLst>
              <a:path h="6974381" w="6900136">
                <a:moveTo>
                  <a:pt x="0" y="0"/>
                </a:moveTo>
                <a:lnTo>
                  <a:pt x="6900137" y="0"/>
                </a:lnTo>
                <a:lnTo>
                  <a:pt x="6900137" y="6974381"/>
                </a:lnTo>
                <a:lnTo>
                  <a:pt x="0" y="6974381"/>
                </a:lnTo>
                <a:lnTo>
                  <a:pt x="0" y="0"/>
                </a:lnTo>
                <a:close/>
              </a:path>
            </a:pathLst>
          </a:custGeom>
          <a:blipFill>
            <a:blip r:embed="rId3"/>
            <a:stretch>
              <a:fillRect l="-285" t="0" r="-285" b="0"/>
            </a:stretch>
          </a:blipFill>
        </p:spPr>
      </p:sp>
      <p:sp>
        <p:nvSpPr>
          <p:cNvPr name="Freeform 13" id="13"/>
          <p:cNvSpPr/>
          <p:nvPr/>
        </p:nvSpPr>
        <p:spPr>
          <a:xfrm flipH="false" flipV="false" rot="0">
            <a:off x="10549380" y="6871901"/>
            <a:ext cx="6825964" cy="3399897"/>
          </a:xfrm>
          <a:custGeom>
            <a:avLst/>
            <a:gdLst/>
            <a:ahLst/>
            <a:cxnLst/>
            <a:rect r="r" b="b" t="t" l="l"/>
            <a:pathLst>
              <a:path h="3399897" w="6825964">
                <a:moveTo>
                  <a:pt x="0" y="0"/>
                </a:moveTo>
                <a:lnTo>
                  <a:pt x="6825964" y="0"/>
                </a:lnTo>
                <a:lnTo>
                  <a:pt x="6825964" y="3399897"/>
                </a:lnTo>
                <a:lnTo>
                  <a:pt x="0" y="3399897"/>
                </a:lnTo>
                <a:lnTo>
                  <a:pt x="0" y="0"/>
                </a:lnTo>
                <a:close/>
              </a:path>
            </a:pathLst>
          </a:custGeom>
          <a:blipFill>
            <a:blip r:embed="rId4"/>
            <a:stretch>
              <a:fillRect l="0" t="-3831" r="0" b="-3831"/>
            </a:stretch>
          </a:blipFill>
        </p:spPr>
      </p:sp>
      <p:sp>
        <p:nvSpPr>
          <p:cNvPr name="TextBox 14" id="14"/>
          <p:cNvSpPr txBox="true"/>
          <p:nvPr/>
        </p:nvSpPr>
        <p:spPr>
          <a:xfrm rot="0">
            <a:off x="306650" y="998801"/>
            <a:ext cx="9253886" cy="1629588"/>
          </a:xfrm>
          <a:prstGeom prst="rect">
            <a:avLst/>
          </a:prstGeom>
        </p:spPr>
        <p:txBody>
          <a:bodyPr anchor="t" rtlCol="false" tIns="0" lIns="0" bIns="0" rIns="0">
            <a:spAutoFit/>
          </a:bodyPr>
          <a:lstStyle/>
          <a:p>
            <a:pPr algn="l">
              <a:lnSpc>
                <a:spcPts val="6294"/>
              </a:lnSpc>
            </a:pPr>
            <a:r>
              <a:rPr lang="en-US" sz="6625" i="true" spc="-265">
                <a:solidFill>
                  <a:srgbClr val="8AB2A6"/>
                </a:solidFill>
                <a:latin typeface="Anton Italics"/>
                <a:ea typeface="Anton Italics"/>
                <a:cs typeface="Anton Italics"/>
                <a:sym typeface="Anton Italics"/>
              </a:rPr>
              <a:t>USER STORIES &amp; IMPLEMENTED FEATURES</a:t>
            </a:r>
          </a:p>
        </p:txBody>
      </p:sp>
      <p:sp>
        <p:nvSpPr>
          <p:cNvPr name="TextBox 15" id="15"/>
          <p:cNvSpPr txBox="true"/>
          <p:nvPr/>
        </p:nvSpPr>
        <p:spPr>
          <a:xfrm rot="0">
            <a:off x="1028700" y="3841923"/>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User Story</a:t>
            </a:r>
          </a:p>
        </p:txBody>
      </p:sp>
      <p:sp>
        <p:nvSpPr>
          <p:cNvPr name="TextBox 16" id="16"/>
          <p:cNvSpPr txBox="true"/>
          <p:nvPr/>
        </p:nvSpPr>
        <p:spPr>
          <a:xfrm rot="0">
            <a:off x="1028700" y="4390716"/>
            <a:ext cx="5692332" cy="74676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FFFFFF"/>
                </a:solidFill>
                <a:latin typeface="Arimo"/>
                <a:ea typeface="Arimo"/>
                <a:cs typeface="Arimo"/>
                <a:sym typeface="Arimo"/>
              </a:rPr>
              <a:t>US07 - Mark products as favorites as a customer</a:t>
            </a:r>
          </a:p>
        </p:txBody>
      </p:sp>
      <p:sp>
        <p:nvSpPr>
          <p:cNvPr name="TextBox 17" id="17"/>
          <p:cNvSpPr txBox="true"/>
          <p:nvPr/>
        </p:nvSpPr>
        <p:spPr>
          <a:xfrm rot="0">
            <a:off x="962939" y="5695006"/>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implemented Features</a:t>
            </a:r>
          </a:p>
        </p:txBody>
      </p:sp>
      <p:sp>
        <p:nvSpPr>
          <p:cNvPr name="TextBox 18" id="18"/>
          <p:cNvSpPr txBox="true"/>
          <p:nvPr/>
        </p:nvSpPr>
        <p:spPr>
          <a:xfrm rot="0">
            <a:off x="1028700" y="6233726"/>
            <a:ext cx="7476142" cy="1266825"/>
          </a:xfrm>
          <a:prstGeom prst="rect">
            <a:avLst/>
          </a:prstGeom>
        </p:spPr>
        <p:txBody>
          <a:bodyPr anchor="t" rtlCol="false" tIns="0" lIns="0" bIns="0" rIns="0">
            <a:spAutoFit/>
          </a:bodyPr>
          <a:lstStyle/>
          <a:p>
            <a:pPr algn="l">
              <a:lnSpc>
                <a:spcPts val="2520"/>
              </a:lnSpc>
            </a:pPr>
          </a:p>
          <a:p>
            <a:pPr algn="l" marL="453390" indent="-226695" lvl="1">
              <a:lnSpc>
                <a:spcPts val="2520"/>
              </a:lnSpc>
              <a:buFont typeface="Arial"/>
              <a:buChar char="•"/>
            </a:pPr>
            <a:r>
              <a:rPr lang="en-US" sz="2100" spc="-42">
                <a:solidFill>
                  <a:srgbClr val="FFFFFF"/>
                </a:solidFill>
                <a:latin typeface="Open Sauce"/>
                <a:ea typeface="Open Sauce"/>
                <a:cs typeface="Open Sauce"/>
                <a:sym typeface="Open Sauce"/>
              </a:rPr>
              <a:t>US07: Add/remove products to Favorites and “get ” ,view them on “My Favorites” page.</a:t>
            </a:r>
          </a:p>
          <a:p>
            <a:pPr algn="l">
              <a:lnSpc>
                <a:spcPts val="252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24757" y="4100357"/>
            <a:ext cx="4631756" cy="4425287"/>
            <a:chOff x="0" y="0"/>
            <a:chExt cx="769616" cy="735307"/>
          </a:xfrm>
        </p:grpSpPr>
        <p:sp>
          <p:nvSpPr>
            <p:cNvPr name="Freeform 4" id="4"/>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6994790"/>
            <a:ext cx="3298345" cy="2263510"/>
            <a:chOff x="0" y="0"/>
            <a:chExt cx="868700" cy="596151"/>
          </a:xfrm>
        </p:grpSpPr>
        <p:sp>
          <p:nvSpPr>
            <p:cNvPr name="Freeform 7" id="7"/>
            <p:cNvSpPr/>
            <p:nvPr/>
          </p:nvSpPr>
          <p:spPr>
            <a:xfrm flipH="false" flipV="false" rot="0">
              <a:off x="0" y="0"/>
              <a:ext cx="868700" cy="596151"/>
            </a:xfrm>
            <a:custGeom>
              <a:avLst/>
              <a:gdLst/>
              <a:ahLst/>
              <a:cxnLst/>
              <a:rect r="r" b="b" t="t" l="l"/>
              <a:pathLst>
                <a:path h="596151" w="868700">
                  <a:moveTo>
                    <a:pt x="0" y="0"/>
                  </a:moveTo>
                  <a:lnTo>
                    <a:pt x="868700" y="0"/>
                  </a:lnTo>
                  <a:lnTo>
                    <a:pt x="868700" y="596151"/>
                  </a:lnTo>
                  <a:lnTo>
                    <a:pt x="0" y="596151"/>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868700" cy="624726"/>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226622" y="2880041"/>
            <a:ext cx="5975784" cy="5402108"/>
            <a:chOff x="0" y="0"/>
            <a:chExt cx="6350000" cy="5740400"/>
          </a:xfrm>
        </p:grpSpPr>
        <p:sp>
          <p:nvSpPr>
            <p:cNvPr name="Freeform 10" id="10"/>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3"/>
              <a:stretch>
                <a:fillRect l="-17843" t="0" r="-17843" b="0"/>
              </a:stretch>
            </a:blipFill>
          </p:spPr>
        </p:sp>
      </p:grpSp>
      <p:sp>
        <p:nvSpPr>
          <p:cNvPr name="Freeform 11" id="11"/>
          <p:cNvSpPr/>
          <p:nvPr/>
        </p:nvSpPr>
        <p:spPr>
          <a:xfrm flipH="false" flipV="false" rot="0">
            <a:off x="4725108" y="7555341"/>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910247" y="5497545"/>
            <a:ext cx="5987726" cy="3578195"/>
          </a:xfrm>
          <a:custGeom>
            <a:avLst/>
            <a:gdLst/>
            <a:ahLst/>
            <a:cxnLst/>
            <a:rect r="r" b="b" t="t" l="l"/>
            <a:pathLst>
              <a:path h="3578195" w="5987726">
                <a:moveTo>
                  <a:pt x="0" y="0"/>
                </a:moveTo>
                <a:lnTo>
                  <a:pt x="5987726" y="0"/>
                </a:lnTo>
                <a:lnTo>
                  <a:pt x="5987726" y="3578195"/>
                </a:lnTo>
                <a:lnTo>
                  <a:pt x="0" y="3578195"/>
                </a:lnTo>
                <a:lnTo>
                  <a:pt x="0" y="0"/>
                </a:lnTo>
                <a:close/>
              </a:path>
            </a:pathLst>
          </a:custGeom>
          <a:blipFill>
            <a:blip r:embed="rId6"/>
            <a:stretch>
              <a:fillRect l="0" t="0" r="-1997" b="-59161"/>
            </a:stretch>
          </a:blipFill>
        </p:spPr>
      </p:sp>
      <p:sp>
        <p:nvSpPr>
          <p:cNvPr name="Freeform 13" id="13"/>
          <p:cNvSpPr/>
          <p:nvPr/>
        </p:nvSpPr>
        <p:spPr>
          <a:xfrm flipH="false" flipV="false" rot="0">
            <a:off x="10910247" y="1144340"/>
            <a:ext cx="5987726" cy="4140304"/>
          </a:xfrm>
          <a:custGeom>
            <a:avLst/>
            <a:gdLst/>
            <a:ahLst/>
            <a:cxnLst/>
            <a:rect r="r" b="b" t="t" l="l"/>
            <a:pathLst>
              <a:path h="4140304" w="5987726">
                <a:moveTo>
                  <a:pt x="0" y="0"/>
                </a:moveTo>
                <a:lnTo>
                  <a:pt x="5987726" y="0"/>
                </a:lnTo>
                <a:lnTo>
                  <a:pt x="5987726" y="4140304"/>
                </a:lnTo>
                <a:lnTo>
                  <a:pt x="0" y="4140304"/>
                </a:lnTo>
                <a:lnTo>
                  <a:pt x="0" y="0"/>
                </a:lnTo>
                <a:close/>
              </a:path>
            </a:pathLst>
          </a:custGeom>
          <a:blipFill>
            <a:blip r:embed="rId7"/>
            <a:stretch>
              <a:fillRect l="0" t="-3189" r="0" b="-6179"/>
            </a:stretch>
          </a:blipFill>
        </p:spPr>
      </p:sp>
      <p:sp>
        <p:nvSpPr>
          <p:cNvPr name="TextBox 14" id="14"/>
          <p:cNvSpPr txBox="true"/>
          <p:nvPr/>
        </p:nvSpPr>
        <p:spPr>
          <a:xfrm rot="0">
            <a:off x="765744" y="984213"/>
            <a:ext cx="9144000" cy="1236713"/>
          </a:xfrm>
          <a:prstGeom prst="rect">
            <a:avLst/>
          </a:prstGeom>
        </p:spPr>
        <p:txBody>
          <a:bodyPr anchor="t" rtlCol="false" tIns="0" lIns="0" bIns="0" rIns="0">
            <a:spAutoFit/>
          </a:bodyPr>
          <a:lstStyle/>
          <a:p>
            <a:pPr algn="l">
              <a:lnSpc>
                <a:spcPts val="9157"/>
              </a:lnSpc>
            </a:pPr>
            <a:r>
              <a:rPr lang="en-US" sz="9639" i="true" spc="-385">
                <a:solidFill>
                  <a:srgbClr val="8AB2A6"/>
                </a:solidFill>
                <a:latin typeface="Anton Italics"/>
                <a:ea typeface="Anton Italics"/>
                <a:cs typeface="Anton Italics"/>
                <a:sym typeface="Anton Italics"/>
              </a:rPr>
              <a:t>BUGS &amp; CHALLENGES</a:t>
            </a:r>
          </a:p>
        </p:txBody>
      </p:sp>
      <p:sp>
        <p:nvSpPr>
          <p:cNvPr name="TextBox 15" id="15"/>
          <p:cNvSpPr txBox="true"/>
          <p:nvPr/>
        </p:nvSpPr>
        <p:spPr>
          <a:xfrm rot="0">
            <a:off x="6474137" y="4124313"/>
            <a:ext cx="4866851" cy="3431028"/>
          </a:xfrm>
          <a:prstGeom prst="rect">
            <a:avLst/>
          </a:prstGeom>
        </p:spPr>
        <p:txBody>
          <a:bodyPr anchor="t" rtlCol="false" tIns="0" lIns="0" bIns="0" rIns="0">
            <a:spAutoFit/>
          </a:bodyPr>
          <a:lstStyle/>
          <a:p>
            <a:pPr algn="l" marL="481079" indent="-240540" lvl="1">
              <a:lnSpc>
                <a:spcPts val="2673"/>
              </a:lnSpc>
              <a:buFont typeface="Arial"/>
              <a:buChar char="•"/>
            </a:pPr>
            <a:r>
              <a:rPr lang="en-US" sz="2228" spc="-44">
                <a:solidFill>
                  <a:srgbClr val="FFFFFF"/>
                </a:solidFill>
                <a:latin typeface="Open Sauce"/>
                <a:ea typeface="Open Sauce"/>
                <a:cs typeface="Open Sauce"/>
                <a:sym typeface="Open Sauce"/>
              </a:rPr>
              <a:t>Description is missing</a:t>
            </a:r>
          </a:p>
          <a:p>
            <a:pPr algn="l">
              <a:lnSpc>
                <a:spcPts val="2814"/>
              </a:lnSpc>
            </a:pPr>
          </a:p>
          <a:p>
            <a:pPr algn="l">
              <a:lnSpc>
                <a:spcPts val="2814"/>
              </a:lnSpc>
            </a:pPr>
          </a:p>
          <a:p>
            <a:pPr algn="l">
              <a:lnSpc>
                <a:spcPts val="2814"/>
              </a:lnSpc>
            </a:pPr>
          </a:p>
          <a:p>
            <a:pPr algn="l">
              <a:lnSpc>
                <a:spcPts val="2814"/>
              </a:lnSpc>
            </a:pPr>
          </a:p>
          <a:p>
            <a:pPr algn="l">
              <a:lnSpc>
                <a:spcPts val="2814"/>
              </a:lnSpc>
            </a:pPr>
          </a:p>
          <a:p>
            <a:pPr algn="l">
              <a:lnSpc>
                <a:spcPts val="2814"/>
              </a:lnSpc>
            </a:pPr>
          </a:p>
          <a:p>
            <a:pPr algn="l">
              <a:lnSpc>
                <a:spcPts val="2814"/>
              </a:lnSpc>
            </a:pPr>
          </a:p>
          <a:p>
            <a:pPr algn="l">
              <a:lnSpc>
                <a:spcPts val="2814"/>
              </a:lnSpc>
            </a:pPr>
          </a:p>
          <a:p>
            <a:pPr algn="l" marL="481079" indent="-240540" lvl="1">
              <a:lnSpc>
                <a:spcPts val="2673"/>
              </a:lnSpc>
              <a:buFont typeface="Arial"/>
              <a:buChar char="•"/>
            </a:pPr>
            <a:r>
              <a:rPr lang="en-US" sz="2228" spc="-44">
                <a:solidFill>
                  <a:srgbClr val="FFFFFF"/>
                </a:solidFill>
                <a:latin typeface="Open Sauce"/>
                <a:ea typeface="Open Sauce"/>
                <a:cs typeface="Open Sauce"/>
                <a:sym typeface="Open Sauce"/>
              </a:rPr>
              <a:t>N</a:t>
            </a:r>
            <a:r>
              <a:rPr lang="en-US" sz="2228" spc="-44">
                <a:solidFill>
                  <a:srgbClr val="FFFFFF"/>
                </a:solidFill>
                <a:latin typeface="Open Sauce"/>
                <a:ea typeface="Open Sauce"/>
                <a:cs typeface="Open Sauce"/>
                <a:sym typeface="Open Sauce"/>
              </a:rPr>
              <a:t>o details page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1201627" y="4304832"/>
            <a:ext cx="8908032" cy="4953468"/>
          </a:xfrm>
          <a:custGeom>
            <a:avLst/>
            <a:gdLst/>
            <a:ahLst/>
            <a:cxnLst/>
            <a:rect r="r" b="b" t="t" l="l"/>
            <a:pathLst>
              <a:path h="4953468" w="8908032">
                <a:moveTo>
                  <a:pt x="0" y="0"/>
                </a:moveTo>
                <a:lnTo>
                  <a:pt x="8908032" y="0"/>
                </a:lnTo>
                <a:lnTo>
                  <a:pt x="8908032" y="4953468"/>
                </a:lnTo>
                <a:lnTo>
                  <a:pt x="0" y="4953468"/>
                </a:lnTo>
                <a:lnTo>
                  <a:pt x="0" y="0"/>
                </a:lnTo>
                <a:close/>
              </a:path>
            </a:pathLst>
          </a:custGeom>
          <a:blipFill>
            <a:blip r:embed="rId5"/>
            <a:stretch>
              <a:fillRect l="0" t="0" r="0" b="0"/>
            </a:stretch>
          </a:blipFill>
        </p:spPr>
      </p:sp>
      <p:sp>
        <p:nvSpPr>
          <p:cNvPr name="Freeform 11" id="11"/>
          <p:cNvSpPr/>
          <p:nvPr/>
        </p:nvSpPr>
        <p:spPr>
          <a:xfrm flipH="false" flipV="false" rot="0">
            <a:off x="8884101" y="128804"/>
            <a:ext cx="9240085" cy="4620043"/>
          </a:xfrm>
          <a:custGeom>
            <a:avLst/>
            <a:gdLst/>
            <a:ahLst/>
            <a:cxnLst/>
            <a:rect r="r" b="b" t="t" l="l"/>
            <a:pathLst>
              <a:path h="4620043" w="9240085">
                <a:moveTo>
                  <a:pt x="0" y="0"/>
                </a:moveTo>
                <a:lnTo>
                  <a:pt x="9240086" y="0"/>
                </a:lnTo>
                <a:lnTo>
                  <a:pt x="9240086" y="4620043"/>
                </a:lnTo>
                <a:lnTo>
                  <a:pt x="0" y="4620043"/>
                </a:lnTo>
                <a:lnTo>
                  <a:pt x="0" y="0"/>
                </a:lnTo>
                <a:close/>
              </a:path>
            </a:pathLst>
          </a:custGeom>
          <a:blipFill>
            <a:blip r:embed="rId6"/>
            <a:stretch>
              <a:fillRect l="0" t="0" r="0" b="0"/>
            </a:stretch>
          </a:blipFill>
        </p:spPr>
      </p:sp>
      <p:sp>
        <p:nvSpPr>
          <p:cNvPr name="TextBox 12" id="12"/>
          <p:cNvSpPr txBox="true"/>
          <p:nvPr/>
        </p:nvSpPr>
        <p:spPr>
          <a:xfrm rot="0">
            <a:off x="1028700" y="1238567"/>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3" id="13"/>
          <p:cNvSpPr txBox="true"/>
          <p:nvPr/>
        </p:nvSpPr>
        <p:spPr>
          <a:xfrm rot="0">
            <a:off x="1028700" y="2090280"/>
            <a:ext cx="7318843" cy="1714500"/>
          </a:xfrm>
          <a:prstGeom prst="rect">
            <a:avLst/>
          </a:prstGeom>
        </p:spPr>
        <p:txBody>
          <a:bodyPr anchor="t" rtlCol="false" tIns="0" lIns="0" bIns="0" rIns="0">
            <a:spAutoFit/>
          </a:bodyPr>
          <a:lstStyle/>
          <a:p>
            <a:pPr algn="l">
              <a:lnSpc>
                <a:spcPts val="2759"/>
              </a:lnSpc>
            </a:pP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Smok</a:t>
            </a:r>
            <a:r>
              <a:rPr lang="en-US" b="true" sz="2299" i="true" spc="-45">
                <a:solidFill>
                  <a:srgbClr val="FFFFFF"/>
                </a:solidFill>
                <a:latin typeface="Open Sauce Bold Italics"/>
                <a:ea typeface="Open Sauce Bold Italics"/>
                <a:cs typeface="Open Sauce Bold Italics"/>
                <a:sym typeface="Open Sauce Bold Italics"/>
              </a:rPr>
              <a:t>e Test &amp; Regression Test Suite for Products &amp; Favorites functionally</a:t>
            </a: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Jenkins run with email report</a:t>
            </a:r>
          </a:p>
          <a:p>
            <a:pPr algn="l">
              <a:lnSpc>
                <a:spcPts val="2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1692380" y="5463102"/>
            <a:ext cx="3074542" cy="6573253"/>
            <a:chOff x="0" y="0"/>
            <a:chExt cx="809756" cy="1731227"/>
          </a:xfrm>
        </p:grpSpPr>
        <p:sp>
          <p:nvSpPr>
            <p:cNvPr name="Freeform 4" id="4"/>
            <p:cNvSpPr/>
            <p:nvPr/>
          </p:nvSpPr>
          <p:spPr>
            <a:xfrm flipH="false" flipV="false" rot="0">
              <a:off x="0" y="0"/>
              <a:ext cx="809756" cy="1731227"/>
            </a:xfrm>
            <a:custGeom>
              <a:avLst/>
              <a:gdLst/>
              <a:ahLst/>
              <a:cxnLst/>
              <a:rect r="r" b="b" t="t" l="l"/>
              <a:pathLst>
                <a:path h="1731227" w="809756">
                  <a:moveTo>
                    <a:pt x="0" y="0"/>
                  </a:moveTo>
                  <a:lnTo>
                    <a:pt x="809756" y="0"/>
                  </a:lnTo>
                  <a:lnTo>
                    <a:pt x="809756" y="1731227"/>
                  </a:lnTo>
                  <a:lnTo>
                    <a:pt x="0" y="173122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809756" cy="1759802"/>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5400000">
            <a:off x="11458696" y="-1749355"/>
            <a:ext cx="3074542" cy="6573253"/>
            <a:chOff x="0" y="0"/>
            <a:chExt cx="809756" cy="1731227"/>
          </a:xfrm>
        </p:grpSpPr>
        <p:sp>
          <p:nvSpPr>
            <p:cNvPr name="Freeform 7" id="7"/>
            <p:cNvSpPr/>
            <p:nvPr/>
          </p:nvSpPr>
          <p:spPr>
            <a:xfrm flipH="false" flipV="false" rot="0">
              <a:off x="0" y="0"/>
              <a:ext cx="809756" cy="1731227"/>
            </a:xfrm>
            <a:custGeom>
              <a:avLst/>
              <a:gdLst/>
              <a:ahLst/>
              <a:cxnLst/>
              <a:rect r="r" b="b" t="t" l="l"/>
              <a:pathLst>
                <a:path h="1731227" w="809756">
                  <a:moveTo>
                    <a:pt x="0" y="0"/>
                  </a:moveTo>
                  <a:lnTo>
                    <a:pt x="809756" y="0"/>
                  </a:lnTo>
                  <a:lnTo>
                    <a:pt x="809756" y="1731227"/>
                  </a:lnTo>
                  <a:lnTo>
                    <a:pt x="0" y="1731227"/>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809756" cy="1759802"/>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658265" y="5687658"/>
            <a:ext cx="4120910" cy="3923315"/>
            <a:chOff x="0" y="0"/>
            <a:chExt cx="623181" cy="593299"/>
          </a:xfrm>
        </p:grpSpPr>
        <p:sp>
          <p:nvSpPr>
            <p:cNvPr name="Freeform 10" id="10"/>
            <p:cNvSpPr/>
            <p:nvPr/>
          </p:nvSpPr>
          <p:spPr>
            <a:xfrm flipH="false" flipV="false" rot="0">
              <a:off x="0" y="0"/>
              <a:ext cx="623181" cy="593299"/>
            </a:xfrm>
            <a:custGeom>
              <a:avLst/>
              <a:gdLst/>
              <a:ahLst/>
              <a:cxnLst/>
              <a:rect r="r" b="b" t="t" l="l"/>
              <a:pathLst>
                <a:path h="593299" w="623181">
                  <a:moveTo>
                    <a:pt x="623181" y="95813"/>
                  </a:moveTo>
                  <a:lnTo>
                    <a:pt x="623181" y="497486"/>
                  </a:lnTo>
                  <a:cubicBezTo>
                    <a:pt x="623181" y="522897"/>
                    <a:pt x="613087" y="547268"/>
                    <a:pt x="595118" y="565236"/>
                  </a:cubicBezTo>
                  <a:cubicBezTo>
                    <a:pt x="577150" y="583205"/>
                    <a:pt x="552779" y="593299"/>
                    <a:pt x="527368" y="593299"/>
                  </a:cubicBezTo>
                  <a:lnTo>
                    <a:pt x="95813" y="593299"/>
                  </a:lnTo>
                  <a:cubicBezTo>
                    <a:pt x="70402" y="593299"/>
                    <a:pt x="46032" y="583205"/>
                    <a:pt x="28063" y="565236"/>
                  </a:cubicBezTo>
                  <a:cubicBezTo>
                    <a:pt x="10095" y="547268"/>
                    <a:pt x="0" y="522897"/>
                    <a:pt x="0" y="497486"/>
                  </a:cubicBezTo>
                  <a:lnTo>
                    <a:pt x="0" y="95813"/>
                  </a:lnTo>
                  <a:cubicBezTo>
                    <a:pt x="0" y="70402"/>
                    <a:pt x="10095" y="46032"/>
                    <a:pt x="28063" y="28063"/>
                  </a:cubicBezTo>
                  <a:cubicBezTo>
                    <a:pt x="46032" y="10095"/>
                    <a:pt x="70402" y="0"/>
                    <a:pt x="95813" y="0"/>
                  </a:cubicBezTo>
                  <a:lnTo>
                    <a:pt x="527368" y="0"/>
                  </a:lnTo>
                  <a:cubicBezTo>
                    <a:pt x="552779" y="0"/>
                    <a:pt x="577150" y="10095"/>
                    <a:pt x="595118" y="28063"/>
                  </a:cubicBezTo>
                  <a:cubicBezTo>
                    <a:pt x="613087" y="46032"/>
                    <a:pt x="623181" y="70402"/>
                    <a:pt x="623181" y="95813"/>
                  </a:cubicBezTo>
                  <a:close/>
                </a:path>
              </a:pathLst>
            </a:custGeom>
            <a:solidFill>
              <a:srgbClr val="000000">
                <a:alpha val="0"/>
              </a:srgbClr>
            </a:solidFill>
            <a:ln w="19050" cap="rnd">
              <a:solidFill>
                <a:srgbClr val="8AB2A6"/>
              </a:solidFill>
              <a:prstDash val="solid"/>
              <a:round/>
            </a:ln>
          </p:spPr>
        </p:sp>
        <p:sp>
          <p:nvSpPr>
            <p:cNvPr name="TextBox 11" id="11"/>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grpSp>
        <p:nvGrpSpPr>
          <p:cNvPr name="Group 12" id="12"/>
          <p:cNvGrpSpPr/>
          <p:nvPr/>
        </p:nvGrpSpPr>
        <p:grpSpPr>
          <a:xfrm rot="0">
            <a:off x="5183940" y="5687658"/>
            <a:ext cx="4120910" cy="3923315"/>
            <a:chOff x="0" y="0"/>
            <a:chExt cx="623181" cy="593299"/>
          </a:xfrm>
        </p:grpSpPr>
        <p:sp>
          <p:nvSpPr>
            <p:cNvPr name="Freeform 13" id="13"/>
            <p:cNvSpPr/>
            <p:nvPr/>
          </p:nvSpPr>
          <p:spPr>
            <a:xfrm flipH="false" flipV="false" rot="0">
              <a:off x="0" y="0"/>
              <a:ext cx="623181" cy="593299"/>
            </a:xfrm>
            <a:custGeom>
              <a:avLst/>
              <a:gdLst/>
              <a:ahLst/>
              <a:cxnLst/>
              <a:rect r="r" b="b" t="t" l="l"/>
              <a:pathLst>
                <a:path h="593299" w="623181">
                  <a:moveTo>
                    <a:pt x="623181" y="95813"/>
                  </a:moveTo>
                  <a:lnTo>
                    <a:pt x="623181" y="497486"/>
                  </a:lnTo>
                  <a:cubicBezTo>
                    <a:pt x="623181" y="522897"/>
                    <a:pt x="613087" y="547268"/>
                    <a:pt x="595118" y="565236"/>
                  </a:cubicBezTo>
                  <a:cubicBezTo>
                    <a:pt x="577150" y="583205"/>
                    <a:pt x="552779" y="593299"/>
                    <a:pt x="527368" y="593299"/>
                  </a:cubicBezTo>
                  <a:lnTo>
                    <a:pt x="95813" y="593299"/>
                  </a:lnTo>
                  <a:cubicBezTo>
                    <a:pt x="70402" y="593299"/>
                    <a:pt x="46032" y="583205"/>
                    <a:pt x="28063" y="565236"/>
                  </a:cubicBezTo>
                  <a:cubicBezTo>
                    <a:pt x="10095" y="547268"/>
                    <a:pt x="0" y="522897"/>
                    <a:pt x="0" y="497486"/>
                  </a:cubicBezTo>
                  <a:lnTo>
                    <a:pt x="0" y="95813"/>
                  </a:lnTo>
                  <a:cubicBezTo>
                    <a:pt x="0" y="70402"/>
                    <a:pt x="10095" y="46032"/>
                    <a:pt x="28063" y="28063"/>
                  </a:cubicBezTo>
                  <a:cubicBezTo>
                    <a:pt x="46032" y="10095"/>
                    <a:pt x="70402" y="0"/>
                    <a:pt x="95813" y="0"/>
                  </a:cubicBezTo>
                  <a:lnTo>
                    <a:pt x="527368" y="0"/>
                  </a:lnTo>
                  <a:cubicBezTo>
                    <a:pt x="552779" y="0"/>
                    <a:pt x="577150" y="10095"/>
                    <a:pt x="595118" y="28063"/>
                  </a:cubicBezTo>
                  <a:cubicBezTo>
                    <a:pt x="613087" y="46032"/>
                    <a:pt x="623181" y="70402"/>
                    <a:pt x="623181" y="95813"/>
                  </a:cubicBezTo>
                  <a:close/>
                </a:path>
              </a:pathLst>
            </a:custGeom>
            <a:solidFill>
              <a:srgbClr val="000000">
                <a:alpha val="0"/>
              </a:srgbClr>
            </a:solidFill>
            <a:ln w="19050" cap="rnd">
              <a:solidFill>
                <a:srgbClr val="8AB2A6"/>
              </a:solidFill>
              <a:prstDash val="solid"/>
              <a:round/>
            </a:ln>
          </p:spPr>
        </p:sp>
        <p:sp>
          <p:nvSpPr>
            <p:cNvPr name="TextBox 14" id="14"/>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sp>
        <p:nvSpPr>
          <p:cNvPr name="Freeform 15" id="15"/>
          <p:cNvSpPr/>
          <p:nvPr/>
        </p:nvSpPr>
        <p:spPr>
          <a:xfrm flipH="false" flipV="false" rot="0">
            <a:off x="10266875" y="5687658"/>
            <a:ext cx="5816155" cy="4633072"/>
          </a:xfrm>
          <a:custGeom>
            <a:avLst/>
            <a:gdLst/>
            <a:ahLst/>
            <a:cxnLst/>
            <a:rect r="r" b="b" t="t" l="l"/>
            <a:pathLst>
              <a:path h="4633072" w="5816155">
                <a:moveTo>
                  <a:pt x="0" y="0"/>
                </a:moveTo>
                <a:lnTo>
                  <a:pt x="5816155" y="0"/>
                </a:lnTo>
                <a:lnTo>
                  <a:pt x="5816155" y="4633072"/>
                </a:lnTo>
                <a:lnTo>
                  <a:pt x="0" y="4633072"/>
                </a:lnTo>
                <a:lnTo>
                  <a:pt x="0" y="0"/>
                </a:lnTo>
                <a:close/>
              </a:path>
            </a:pathLst>
          </a:custGeom>
          <a:blipFill>
            <a:blip r:embed="rId3"/>
            <a:stretch>
              <a:fillRect l="-5886" t="-3629" r="0" b="-3629"/>
            </a:stretch>
          </a:blipFill>
        </p:spPr>
      </p:sp>
      <p:sp>
        <p:nvSpPr>
          <p:cNvPr name="Freeform 16" id="16"/>
          <p:cNvSpPr/>
          <p:nvPr/>
        </p:nvSpPr>
        <p:spPr>
          <a:xfrm flipH="false" flipV="false" rot="0">
            <a:off x="10295462" y="0"/>
            <a:ext cx="5401010" cy="5653928"/>
          </a:xfrm>
          <a:custGeom>
            <a:avLst/>
            <a:gdLst/>
            <a:ahLst/>
            <a:cxnLst/>
            <a:rect r="r" b="b" t="t" l="l"/>
            <a:pathLst>
              <a:path h="5653928" w="5401010">
                <a:moveTo>
                  <a:pt x="0" y="0"/>
                </a:moveTo>
                <a:lnTo>
                  <a:pt x="5401011" y="0"/>
                </a:lnTo>
                <a:lnTo>
                  <a:pt x="5401011" y="5653928"/>
                </a:lnTo>
                <a:lnTo>
                  <a:pt x="0" y="5653928"/>
                </a:lnTo>
                <a:lnTo>
                  <a:pt x="0" y="0"/>
                </a:lnTo>
                <a:close/>
              </a:path>
            </a:pathLst>
          </a:custGeom>
          <a:blipFill>
            <a:blip r:embed="rId4"/>
            <a:stretch>
              <a:fillRect l="0" t="0" r="0" b="0"/>
            </a:stretch>
          </a:blipFill>
        </p:spPr>
      </p:sp>
      <p:sp>
        <p:nvSpPr>
          <p:cNvPr name="TextBox 17" id="17"/>
          <p:cNvSpPr txBox="true"/>
          <p:nvPr/>
        </p:nvSpPr>
        <p:spPr>
          <a:xfrm rot="0">
            <a:off x="658265" y="1864959"/>
            <a:ext cx="10398807" cy="1898649"/>
          </a:xfrm>
          <a:prstGeom prst="rect">
            <a:avLst/>
          </a:prstGeom>
        </p:spPr>
        <p:txBody>
          <a:bodyPr anchor="t" rtlCol="false" tIns="0" lIns="0" bIns="0" rIns="0">
            <a:spAutoFit/>
          </a:bodyPr>
          <a:lstStyle/>
          <a:p>
            <a:pPr algn="l">
              <a:lnSpc>
                <a:spcPts val="7219"/>
              </a:lnSpc>
            </a:pPr>
            <a:r>
              <a:rPr lang="en-US" sz="7599" i="true" spc="-303">
                <a:solidFill>
                  <a:srgbClr val="8AB2A6"/>
                </a:solidFill>
                <a:latin typeface="Anton Italics"/>
                <a:ea typeface="Anton Italics"/>
                <a:cs typeface="Anton Italics"/>
                <a:sym typeface="Anton Italics"/>
              </a:rPr>
              <a:t>SCREENSHOTS OF MY IMPLEMENTED FEATURES</a:t>
            </a:r>
          </a:p>
        </p:txBody>
      </p:sp>
      <p:sp>
        <p:nvSpPr>
          <p:cNvPr name="TextBox 18" id="18"/>
          <p:cNvSpPr txBox="true"/>
          <p:nvPr/>
        </p:nvSpPr>
        <p:spPr>
          <a:xfrm rot="0">
            <a:off x="939254" y="5817526"/>
            <a:ext cx="3839921" cy="419100"/>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US01-Register an account as a new user.</a:t>
            </a:r>
          </a:p>
          <a:p>
            <a:pPr algn="l">
              <a:lnSpc>
                <a:spcPts val="1680"/>
              </a:lnSpc>
            </a:pPr>
          </a:p>
        </p:txBody>
      </p:sp>
      <p:sp>
        <p:nvSpPr>
          <p:cNvPr name="TextBox 19" id="19"/>
          <p:cNvSpPr txBox="true"/>
          <p:nvPr/>
        </p:nvSpPr>
        <p:spPr>
          <a:xfrm rot="0">
            <a:off x="888489" y="6127889"/>
            <a:ext cx="3660463" cy="3460115"/>
          </a:xfrm>
          <a:prstGeom prst="rect">
            <a:avLst/>
          </a:prstGeom>
        </p:spPr>
        <p:txBody>
          <a:bodyPr anchor="t" rtlCol="false" tIns="0" lIns="0" bIns="0" rIns="0">
            <a:spAutoFit/>
          </a:bodyPr>
          <a:lstStyle/>
          <a:p>
            <a:pPr algn="l">
              <a:lnSpc>
                <a:spcPts val="1960"/>
              </a:lnSpc>
            </a:pPr>
            <a:r>
              <a:rPr lang="en-US" sz="1400" spc="-28">
                <a:solidFill>
                  <a:srgbClr val="FFFFFF"/>
                </a:solidFill>
                <a:latin typeface="Open Sauce"/>
                <a:ea typeface="Open Sauce"/>
                <a:cs typeface="Open Sauce"/>
                <a:sym typeface="Open Sauce"/>
              </a:rPr>
              <a:t>TC01-Verify successful account registration</a:t>
            </a:r>
          </a:p>
          <a:p>
            <a:pPr algn="l">
              <a:lnSpc>
                <a:spcPts val="1960"/>
              </a:lnSpc>
            </a:pPr>
            <a:r>
              <a:rPr lang="en-US" sz="1400" spc="-28">
                <a:solidFill>
                  <a:srgbClr val="FFFFFF"/>
                </a:solidFill>
                <a:latin typeface="Open Sauce"/>
                <a:ea typeface="Open Sauce"/>
                <a:cs typeface="Open Sauce"/>
                <a:sym typeface="Open Sauce"/>
              </a:rPr>
              <a:t>TC02-</a:t>
            </a:r>
            <a:r>
              <a:rPr lang="en-US" sz="1400" spc="-28">
                <a:solidFill>
                  <a:srgbClr val="FFFFFF"/>
                </a:solidFill>
                <a:latin typeface="Open Sauce"/>
                <a:ea typeface="Open Sauce"/>
                <a:cs typeface="Open Sauce"/>
                <a:sym typeface="Open Sauce"/>
              </a:rPr>
              <a:t>Empty Name field</a:t>
            </a:r>
          </a:p>
          <a:p>
            <a:pPr algn="l">
              <a:lnSpc>
                <a:spcPts val="1960"/>
              </a:lnSpc>
            </a:pPr>
            <a:r>
              <a:rPr lang="en-US" sz="1400" spc="-28">
                <a:solidFill>
                  <a:srgbClr val="FFFFFF"/>
                </a:solidFill>
                <a:latin typeface="Open Sauce"/>
                <a:ea typeface="Open Sauce"/>
                <a:cs typeface="Open Sauce"/>
                <a:sym typeface="Open Sauce"/>
              </a:rPr>
              <a:t>TC03-</a:t>
            </a:r>
            <a:r>
              <a:rPr lang="en-US" sz="1400" spc="-28">
                <a:solidFill>
                  <a:srgbClr val="FFFFFF"/>
                </a:solidFill>
                <a:latin typeface="Open Sauce"/>
                <a:ea typeface="Open Sauce"/>
                <a:cs typeface="Open Sauce"/>
                <a:sym typeface="Open Sauce"/>
              </a:rPr>
              <a:t>Empty Email field</a:t>
            </a:r>
          </a:p>
          <a:p>
            <a:pPr algn="l">
              <a:lnSpc>
                <a:spcPts val="1960"/>
              </a:lnSpc>
            </a:pPr>
            <a:r>
              <a:rPr lang="en-US" sz="1400" spc="-28">
                <a:solidFill>
                  <a:srgbClr val="FFFFFF"/>
                </a:solidFill>
                <a:latin typeface="Open Sauce"/>
                <a:ea typeface="Open Sauce"/>
                <a:cs typeface="Open Sauce"/>
                <a:sym typeface="Open Sauce"/>
              </a:rPr>
              <a:t>TC04-</a:t>
            </a:r>
            <a:r>
              <a:rPr lang="en-US" sz="1400" spc="-28">
                <a:solidFill>
                  <a:srgbClr val="FFFFFF"/>
                </a:solidFill>
                <a:latin typeface="Open Sauce"/>
                <a:ea typeface="Open Sauce"/>
                <a:cs typeface="Open Sauce"/>
                <a:sym typeface="Open Sauce"/>
              </a:rPr>
              <a:t>Empty password field</a:t>
            </a:r>
          </a:p>
          <a:p>
            <a:pPr algn="l">
              <a:lnSpc>
                <a:spcPts val="1960"/>
              </a:lnSpc>
            </a:pPr>
            <a:r>
              <a:rPr lang="en-US" sz="1400" spc="-28">
                <a:solidFill>
                  <a:srgbClr val="FFFFFF"/>
                </a:solidFill>
                <a:latin typeface="Open Sauce"/>
                <a:ea typeface="Open Sauce"/>
                <a:cs typeface="Open Sauce"/>
                <a:sym typeface="Open Sauce"/>
              </a:rPr>
              <a:t>TC05-</a:t>
            </a:r>
            <a:r>
              <a:rPr lang="en-US" sz="1400" spc="-28">
                <a:solidFill>
                  <a:srgbClr val="FFFFFF"/>
                </a:solidFill>
                <a:latin typeface="Open Sauce"/>
                <a:ea typeface="Open Sauce"/>
                <a:cs typeface="Open Sauce"/>
                <a:sym typeface="Open Sauce"/>
              </a:rPr>
              <a:t>Empty confirmation password field</a:t>
            </a:r>
          </a:p>
          <a:p>
            <a:pPr algn="l">
              <a:lnSpc>
                <a:spcPts val="1960"/>
              </a:lnSpc>
            </a:pPr>
            <a:r>
              <a:rPr lang="en-US" sz="1400" spc="-28">
                <a:solidFill>
                  <a:srgbClr val="FFFFFF"/>
                </a:solidFill>
                <a:latin typeface="Open Sauce"/>
                <a:ea typeface="Open Sauce"/>
                <a:cs typeface="Open Sauce"/>
                <a:sym typeface="Open Sauce"/>
              </a:rPr>
              <a:t>TC06-</a:t>
            </a:r>
            <a:r>
              <a:rPr lang="en-US" sz="1400" spc="-28">
                <a:solidFill>
                  <a:srgbClr val="FFFFFF"/>
                </a:solidFill>
                <a:latin typeface="Open Sauce"/>
                <a:ea typeface="Open Sauce"/>
                <a:cs typeface="Open Sauce"/>
                <a:sym typeface="Open Sauce"/>
              </a:rPr>
              <a:t>The Email is written  in invalid  format</a:t>
            </a:r>
          </a:p>
          <a:p>
            <a:pPr algn="l">
              <a:lnSpc>
                <a:spcPts val="1960"/>
              </a:lnSpc>
            </a:pPr>
            <a:r>
              <a:rPr lang="en-US" sz="1400" spc="-28">
                <a:solidFill>
                  <a:srgbClr val="FFFFFF"/>
                </a:solidFill>
                <a:latin typeface="Open Sauce"/>
                <a:ea typeface="Open Sauce"/>
                <a:cs typeface="Open Sauce"/>
                <a:sym typeface="Open Sauce"/>
              </a:rPr>
              <a:t>TC07-</a:t>
            </a:r>
            <a:r>
              <a:rPr lang="en-US" sz="1400" spc="-28">
                <a:solidFill>
                  <a:srgbClr val="FFFFFF"/>
                </a:solidFill>
                <a:latin typeface="Open Sauce"/>
                <a:ea typeface="Open Sauce"/>
                <a:cs typeface="Open Sauce"/>
                <a:sym typeface="Open Sauce"/>
              </a:rPr>
              <a:t>Name with special caracter</a:t>
            </a:r>
          </a:p>
          <a:p>
            <a:pPr algn="l">
              <a:lnSpc>
                <a:spcPts val="1960"/>
              </a:lnSpc>
            </a:pPr>
            <a:r>
              <a:rPr lang="en-US" sz="1400" spc="-28">
                <a:solidFill>
                  <a:srgbClr val="FFFFFF"/>
                </a:solidFill>
                <a:latin typeface="Open Sauce"/>
                <a:ea typeface="Open Sauce"/>
                <a:cs typeface="Open Sauce"/>
                <a:sym typeface="Open Sauce"/>
              </a:rPr>
              <a:t>TC08-</a:t>
            </a:r>
            <a:r>
              <a:rPr lang="en-US" sz="1400" spc="-28">
                <a:solidFill>
                  <a:srgbClr val="FFFFFF"/>
                </a:solidFill>
                <a:latin typeface="Open Sauce"/>
                <a:ea typeface="Open Sauce"/>
                <a:cs typeface="Open Sauce"/>
                <a:sym typeface="Open Sauce"/>
              </a:rPr>
              <a:t>Name with Number</a:t>
            </a:r>
          </a:p>
          <a:p>
            <a:pPr algn="l">
              <a:lnSpc>
                <a:spcPts val="1960"/>
              </a:lnSpc>
            </a:pPr>
            <a:r>
              <a:rPr lang="en-US" sz="1400" spc="-28">
                <a:solidFill>
                  <a:srgbClr val="FFFFFF"/>
                </a:solidFill>
                <a:latin typeface="Open Sauce"/>
                <a:ea typeface="Open Sauce"/>
                <a:cs typeface="Open Sauce"/>
                <a:sym typeface="Open Sauce"/>
              </a:rPr>
              <a:t>TC09-</a:t>
            </a:r>
            <a:r>
              <a:rPr lang="en-US" sz="1400" spc="-28">
                <a:solidFill>
                  <a:srgbClr val="FFFFFF"/>
                </a:solidFill>
                <a:latin typeface="Open Sauce"/>
                <a:ea typeface="Open Sauce"/>
                <a:cs typeface="Open Sauce"/>
                <a:sym typeface="Open Sauce"/>
              </a:rPr>
              <a:t>Password less than 6 charcters</a:t>
            </a:r>
          </a:p>
          <a:p>
            <a:pPr algn="l">
              <a:lnSpc>
                <a:spcPts val="1960"/>
              </a:lnSpc>
            </a:pPr>
            <a:r>
              <a:rPr lang="en-US" sz="1400" spc="-28">
                <a:solidFill>
                  <a:srgbClr val="FFFFFF"/>
                </a:solidFill>
                <a:latin typeface="Open Sauce"/>
                <a:ea typeface="Open Sauce"/>
                <a:cs typeface="Open Sauce"/>
                <a:sym typeface="Open Sauce"/>
              </a:rPr>
              <a:t>TC10-</a:t>
            </a:r>
            <a:r>
              <a:rPr lang="en-US" sz="1400" spc="-28">
                <a:solidFill>
                  <a:srgbClr val="FFFFFF"/>
                </a:solidFill>
                <a:latin typeface="Open Sauce"/>
                <a:ea typeface="Open Sauce"/>
                <a:cs typeface="Open Sauce"/>
                <a:sym typeface="Open Sauce"/>
              </a:rPr>
              <a:t>Password and confirm password do not match</a:t>
            </a:r>
          </a:p>
          <a:p>
            <a:pPr algn="l">
              <a:lnSpc>
                <a:spcPts val="1960"/>
              </a:lnSpc>
            </a:pPr>
            <a:r>
              <a:rPr lang="en-US" sz="1400" spc="-28">
                <a:solidFill>
                  <a:srgbClr val="FFFFFF"/>
                </a:solidFill>
                <a:latin typeface="Open Sauce"/>
                <a:ea typeface="Open Sauce"/>
                <a:cs typeface="Open Sauce"/>
                <a:sym typeface="Open Sauce"/>
              </a:rPr>
              <a:t>TC11-</a:t>
            </a:r>
            <a:r>
              <a:rPr lang="en-US" sz="1400" spc="-28">
                <a:solidFill>
                  <a:srgbClr val="FFFFFF"/>
                </a:solidFill>
                <a:latin typeface="Open Sauce"/>
                <a:ea typeface="Open Sauce"/>
                <a:cs typeface="Open Sauce"/>
                <a:sym typeface="Open Sauce"/>
              </a:rPr>
              <a:t>verification of successful account creation</a:t>
            </a:r>
          </a:p>
          <a:p>
            <a:pPr algn="l">
              <a:lnSpc>
                <a:spcPts val="1960"/>
              </a:lnSpc>
            </a:pPr>
          </a:p>
        </p:txBody>
      </p:sp>
      <p:sp>
        <p:nvSpPr>
          <p:cNvPr name="TextBox 20" id="20"/>
          <p:cNvSpPr txBox="true"/>
          <p:nvPr/>
        </p:nvSpPr>
        <p:spPr>
          <a:xfrm rot="0">
            <a:off x="5668599" y="5817526"/>
            <a:ext cx="3636251" cy="419100"/>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US03-Log out of the platform as a user.</a:t>
            </a:r>
          </a:p>
          <a:p>
            <a:pPr algn="l">
              <a:lnSpc>
                <a:spcPts val="1680"/>
              </a:lnSpc>
            </a:pPr>
          </a:p>
        </p:txBody>
      </p:sp>
      <p:sp>
        <p:nvSpPr>
          <p:cNvPr name="TextBox 21" id="21"/>
          <p:cNvSpPr txBox="true"/>
          <p:nvPr/>
        </p:nvSpPr>
        <p:spPr>
          <a:xfrm rot="0">
            <a:off x="5507749" y="6884326"/>
            <a:ext cx="3325531" cy="1478915"/>
          </a:xfrm>
          <a:prstGeom prst="rect">
            <a:avLst/>
          </a:prstGeom>
        </p:spPr>
        <p:txBody>
          <a:bodyPr anchor="t" rtlCol="false" tIns="0" lIns="0" bIns="0" rIns="0">
            <a:spAutoFit/>
          </a:bodyPr>
          <a:lstStyle/>
          <a:p>
            <a:pPr algn="l">
              <a:lnSpc>
                <a:spcPts val="1960"/>
              </a:lnSpc>
            </a:pPr>
            <a:r>
              <a:rPr lang="en-US" sz="1400" spc="-28">
                <a:solidFill>
                  <a:srgbClr val="FFFFFF"/>
                </a:solidFill>
                <a:latin typeface="Open Sauce"/>
                <a:ea typeface="Open Sauce"/>
                <a:cs typeface="Open Sauce"/>
                <a:sym typeface="Open Sauce"/>
              </a:rPr>
              <a:t>TC01-click "Log Out"</a:t>
            </a:r>
          </a:p>
          <a:p>
            <a:pPr algn="l">
              <a:lnSpc>
                <a:spcPts val="1960"/>
              </a:lnSpc>
            </a:pPr>
            <a:r>
              <a:rPr lang="en-US" sz="1400" spc="-28">
                <a:solidFill>
                  <a:srgbClr val="FFFFFF"/>
                </a:solidFill>
                <a:latin typeface="Open Sauce"/>
                <a:ea typeface="Open Sauce"/>
                <a:cs typeface="Open Sauce"/>
                <a:sym typeface="Open Sauce"/>
              </a:rPr>
              <a:t>TC02-</a:t>
            </a:r>
            <a:r>
              <a:rPr lang="en-US" sz="1400" spc="-28">
                <a:solidFill>
                  <a:srgbClr val="FFFFFF"/>
                </a:solidFill>
                <a:latin typeface="Open Sauce"/>
                <a:ea typeface="Open Sauce"/>
                <a:cs typeface="Open Sauce"/>
                <a:sym typeface="Open Sauce"/>
              </a:rPr>
              <a:t>Verify user is redirected to log in page after log out</a:t>
            </a:r>
          </a:p>
          <a:p>
            <a:pPr algn="l">
              <a:lnSpc>
                <a:spcPts val="1960"/>
              </a:lnSpc>
            </a:pPr>
            <a:r>
              <a:rPr lang="en-US" sz="1400" spc="-28">
                <a:solidFill>
                  <a:srgbClr val="FFFFFF"/>
                </a:solidFill>
                <a:latin typeface="Open Sauce"/>
                <a:ea typeface="Open Sauce"/>
                <a:cs typeface="Open Sauce"/>
                <a:sym typeface="Open Sauce"/>
              </a:rPr>
              <a:t>TC03-</a:t>
            </a:r>
            <a:r>
              <a:rPr lang="en-US" sz="1400" spc="-28">
                <a:solidFill>
                  <a:srgbClr val="FFFFFF"/>
                </a:solidFill>
                <a:latin typeface="Open Sauce"/>
                <a:ea typeface="Open Sauce"/>
                <a:cs typeface="Open Sauce"/>
                <a:sym typeface="Open Sauce"/>
              </a:rPr>
              <a:t>Verify the user session is end securely </a:t>
            </a:r>
          </a:p>
          <a:p>
            <a:pPr algn="l">
              <a:lnSpc>
                <a:spcPts val="196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658265" y="5687658"/>
            <a:ext cx="4120910" cy="3923315"/>
            <a:chOff x="0" y="0"/>
            <a:chExt cx="623181" cy="593299"/>
          </a:xfrm>
        </p:grpSpPr>
        <p:sp>
          <p:nvSpPr>
            <p:cNvPr name="Freeform 7" id="7"/>
            <p:cNvSpPr/>
            <p:nvPr/>
          </p:nvSpPr>
          <p:spPr>
            <a:xfrm flipH="false" flipV="false" rot="0">
              <a:off x="0" y="0"/>
              <a:ext cx="623181" cy="593299"/>
            </a:xfrm>
            <a:custGeom>
              <a:avLst/>
              <a:gdLst/>
              <a:ahLst/>
              <a:cxnLst/>
              <a:rect r="r" b="b" t="t" l="l"/>
              <a:pathLst>
                <a:path h="593299" w="623181">
                  <a:moveTo>
                    <a:pt x="623181" y="95813"/>
                  </a:moveTo>
                  <a:lnTo>
                    <a:pt x="623181" y="497486"/>
                  </a:lnTo>
                  <a:cubicBezTo>
                    <a:pt x="623181" y="522897"/>
                    <a:pt x="613087" y="547268"/>
                    <a:pt x="595118" y="565236"/>
                  </a:cubicBezTo>
                  <a:cubicBezTo>
                    <a:pt x="577150" y="583205"/>
                    <a:pt x="552779" y="593299"/>
                    <a:pt x="527368" y="593299"/>
                  </a:cubicBezTo>
                  <a:lnTo>
                    <a:pt x="95813" y="593299"/>
                  </a:lnTo>
                  <a:cubicBezTo>
                    <a:pt x="70402" y="593299"/>
                    <a:pt x="46032" y="583205"/>
                    <a:pt x="28063" y="565236"/>
                  </a:cubicBezTo>
                  <a:cubicBezTo>
                    <a:pt x="10095" y="547268"/>
                    <a:pt x="0" y="522897"/>
                    <a:pt x="0" y="497486"/>
                  </a:cubicBezTo>
                  <a:lnTo>
                    <a:pt x="0" y="95813"/>
                  </a:lnTo>
                  <a:cubicBezTo>
                    <a:pt x="0" y="70402"/>
                    <a:pt x="10095" y="46032"/>
                    <a:pt x="28063" y="28063"/>
                  </a:cubicBezTo>
                  <a:cubicBezTo>
                    <a:pt x="46032" y="10095"/>
                    <a:pt x="70402" y="0"/>
                    <a:pt x="95813" y="0"/>
                  </a:cubicBezTo>
                  <a:lnTo>
                    <a:pt x="527368" y="0"/>
                  </a:lnTo>
                  <a:cubicBezTo>
                    <a:pt x="552779" y="0"/>
                    <a:pt x="577150" y="10095"/>
                    <a:pt x="595118" y="28063"/>
                  </a:cubicBezTo>
                  <a:cubicBezTo>
                    <a:pt x="613087" y="46032"/>
                    <a:pt x="623181" y="70402"/>
                    <a:pt x="623181" y="95813"/>
                  </a:cubicBezTo>
                  <a:close/>
                </a:path>
              </a:pathLst>
            </a:custGeom>
            <a:solidFill>
              <a:srgbClr val="000000">
                <a:alpha val="0"/>
              </a:srgbClr>
            </a:solidFill>
            <a:ln w="19050" cap="rnd">
              <a:solidFill>
                <a:srgbClr val="8AB2A6"/>
              </a:solidFill>
              <a:prstDash val="solid"/>
              <a:round/>
            </a:ln>
          </p:spPr>
        </p:sp>
        <p:sp>
          <p:nvSpPr>
            <p:cNvPr name="TextBox 8" id="8"/>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5183940" y="5687658"/>
            <a:ext cx="4120910" cy="3923315"/>
            <a:chOff x="0" y="0"/>
            <a:chExt cx="623181" cy="593299"/>
          </a:xfrm>
        </p:grpSpPr>
        <p:sp>
          <p:nvSpPr>
            <p:cNvPr name="Freeform 10" id="10"/>
            <p:cNvSpPr/>
            <p:nvPr/>
          </p:nvSpPr>
          <p:spPr>
            <a:xfrm flipH="false" flipV="false" rot="0">
              <a:off x="0" y="0"/>
              <a:ext cx="623181" cy="593299"/>
            </a:xfrm>
            <a:custGeom>
              <a:avLst/>
              <a:gdLst/>
              <a:ahLst/>
              <a:cxnLst/>
              <a:rect r="r" b="b" t="t" l="l"/>
              <a:pathLst>
                <a:path h="593299" w="623181">
                  <a:moveTo>
                    <a:pt x="623181" y="95813"/>
                  </a:moveTo>
                  <a:lnTo>
                    <a:pt x="623181" y="497486"/>
                  </a:lnTo>
                  <a:cubicBezTo>
                    <a:pt x="623181" y="522897"/>
                    <a:pt x="613087" y="547268"/>
                    <a:pt x="595118" y="565236"/>
                  </a:cubicBezTo>
                  <a:cubicBezTo>
                    <a:pt x="577150" y="583205"/>
                    <a:pt x="552779" y="593299"/>
                    <a:pt x="527368" y="593299"/>
                  </a:cubicBezTo>
                  <a:lnTo>
                    <a:pt x="95813" y="593299"/>
                  </a:lnTo>
                  <a:cubicBezTo>
                    <a:pt x="70402" y="593299"/>
                    <a:pt x="46032" y="583205"/>
                    <a:pt x="28063" y="565236"/>
                  </a:cubicBezTo>
                  <a:cubicBezTo>
                    <a:pt x="10095" y="547268"/>
                    <a:pt x="0" y="522897"/>
                    <a:pt x="0" y="497486"/>
                  </a:cubicBezTo>
                  <a:lnTo>
                    <a:pt x="0" y="95813"/>
                  </a:lnTo>
                  <a:cubicBezTo>
                    <a:pt x="0" y="70402"/>
                    <a:pt x="10095" y="46032"/>
                    <a:pt x="28063" y="28063"/>
                  </a:cubicBezTo>
                  <a:cubicBezTo>
                    <a:pt x="46032" y="10095"/>
                    <a:pt x="70402" y="0"/>
                    <a:pt x="95813" y="0"/>
                  </a:cubicBezTo>
                  <a:lnTo>
                    <a:pt x="527368" y="0"/>
                  </a:lnTo>
                  <a:cubicBezTo>
                    <a:pt x="552779" y="0"/>
                    <a:pt x="577150" y="10095"/>
                    <a:pt x="595118" y="28063"/>
                  </a:cubicBezTo>
                  <a:cubicBezTo>
                    <a:pt x="613087" y="46032"/>
                    <a:pt x="623181" y="70402"/>
                    <a:pt x="623181" y="95813"/>
                  </a:cubicBezTo>
                  <a:close/>
                </a:path>
              </a:pathLst>
            </a:custGeom>
            <a:solidFill>
              <a:srgbClr val="000000">
                <a:alpha val="0"/>
              </a:srgbClr>
            </a:solidFill>
            <a:ln w="19050" cap="rnd">
              <a:solidFill>
                <a:srgbClr val="8AB2A6"/>
              </a:solidFill>
              <a:prstDash val="solid"/>
              <a:round/>
            </a:ln>
          </p:spPr>
        </p:sp>
        <p:sp>
          <p:nvSpPr>
            <p:cNvPr name="TextBox 11" id="11"/>
            <p:cNvSpPr txBox="true"/>
            <p:nvPr/>
          </p:nvSpPr>
          <p:spPr>
            <a:xfrm>
              <a:off x="0" y="0"/>
              <a:ext cx="623181" cy="593299"/>
            </a:xfrm>
            <a:prstGeom prst="rect">
              <a:avLst/>
            </a:prstGeom>
          </p:spPr>
          <p:txBody>
            <a:bodyPr anchor="ctr" rtlCol="false" tIns="50800" lIns="50800" bIns="50800" rIns="50800"/>
            <a:lstStyle/>
            <a:p>
              <a:pPr algn="ctr">
                <a:lnSpc>
                  <a:spcPts val="1680"/>
                </a:lnSpc>
              </a:pPr>
            </a:p>
          </p:txBody>
        </p:sp>
      </p:grpSp>
      <p:sp>
        <p:nvSpPr>
          <p:cNvPr name="Freeform 12" id="12"/>
          <p:cNvSpPr/>
          <p:nvPr/>
        </p:nvSpPr>
        <p:spPr>
          <a:xfrm flipH="false" flipV="false" rot="0">
            <a:off x="9704900" y="3763608"/>
            <a:ext cx="8116375" cy="2987623"/>
          </a:xfrm>
          <a:custGeom>
            <a:avLst/>
            <a:gdLst/>
            <a:ahLst/>
            <a:cxnLst/>
            <a:rect r="r" b="b" t="t" l="l"/>
            <a:pathLst>
              <a:path h="2987623" w="8116375">
                <a:moveTo>
                  <a:pt x="0" y="0"/>
                </a:moveTo>
                <a:lnTo>
                  <a:pt x="8116375" y="0"/>
                </a:lnTo>
                <a:lnTo>
                  <a:pt x="8116375" y="2987623"/>
                </a:lnTo>
                <a:lnTo>
                  <a:pt x="0" y="2987623"/>
                </a:lnTo>
                <a:lnTo>
                  <a:pt x="0" y="0"/>
                </a:lnTo>
                <a:close/>
              </a:path>
            </a:pathLst>
          </a:custGeom>
          <a:blipFill>
            <a:blip r:embed="rId3"/>
            <a:stretch>
              <a:fillRect l="0" t="0" r="0" b="0"/>
            </a:stretch>
          </a:blipFill>
        </p:spPr>
      </p:sp>
      <p:sp>
        <p:nvSpPr>
          <p:cNvPr name="TextBox 13" id="13"/>
          <p:cNvSpPr txBox="true"/>
          <p:nvPr/>
        </p:nvSpPr>
        <p:spPr>
          <a:xfrm rot="0">
            <a:off x="658265" y="1864959"/>
            <a:ext cx="10398807" cy="1898649"/>
          </a:xfrm>
          <a:prstGeom prst="rect">
            <a:avLst/>
          </a:prstGeom>
        </p:spPr>
        <p:txBody>
          <a:bodyPr anchor="t" rtlCol="false" tIns="0" lIns="0" bIns="0" rIns="0">
            <a:spAutoFit/>
          </a:bodyPr>
          <a:lstStyle/>
          <a:p>
            <a:pPr algn="l">
              <a:lnSpc>
                <a:spcPts val="7219"/>
              </a:lnSpc>
            </a:pPr>
            <a:r>
              <a:rPr lang="en-US" sz="7599" i="true" spc="-303">
                <a:solidFill>
                  <a:srgbClr val="8AB2A6"/>
                </a:solidFill>
                <a:latin typeface="Anton Italics"/>
                <a:ea typeface="Anton Italics"/>
                <a:cs typeface="Anton Italics"/>
                <a:sym typeface="Anton Italics"/>
              </a:rPr>
              <a:t>SCREENSHOTS OF MY IMPLEMENTED FEATURES</a:t>
            </a:r>
          </a:p>
        </p:txBody>
      </p:sp>
      <p:sp>
        <p:nvSpPr>
          <p:cNvPr name="TextBox 14" id="14"/>
          <p:cNvSpPr txBox="true"/>
          <p:nvPr/>
        </p:nvSpPr>
        <p:spPr>
          <a:xfrm rot="0">
            <a:off x="888489" y="6127889"/>
            <a:ext cx="3660463" cy="3460115"/>
          </a:xfrm>
          <a:prstGeom prst="rect">
            <a:avLst/>
          </a:prstGeom>
        </p:spPr>
        <p:txBody>
          <a:bodyPr anchor="t" rtlCol="false" tIns="0" lIns="0" bIns="0" rIns="0">
            <a:spAutoFit/>
          </a:bodyPr>
          <a:lstStyle/>
          <a:p>
            <a:pPr algn="l">
              <a:lnSpc>
                <a:spcPts val="1960"/>
              </a:lnSpc>
            </a:pPr>
            <a:r>
              <a:rPr lang="en-US" sz="1400" spc="-28">
                <a:solidFill>
                  <a:srgbClr val="FFFFFF"/>
                </a:solidFill>
                <a:latin typeface="Open Sauce"/>
                <a:ea typeface="Open Sauce"/>
                <a:cs typeface="Open Sauce"/>
                <a:sym typeface="Open Sauce"/>
              </a:rPr>
              <a:t>TC01-Verify successful account registration</a:t>
            </a:r>
          </a:p>
          <a:p>
            <a:pPr algn="l">
              <a:lnSpc>
                <a:spcPts val="1960"/>
              </a:lnSpc>
            </a:pPr>
            <a:r>
              <a:rPr lang="en-US" sz="1400" spc="-28">
                <a:solidFill>
                  <a:srgbClr val="FFFFFF"/>
                </a:solidFill>
                <a:latin typeface="Open Sauce"/>
                <a:ea typeface="Open Sauce"/>
                <a:cs typeface="Open Sauce"/>
                <a:sym typeface="Open Sauce"/>
              </a:rPr>
              <a:t>TC02-</a:t>
            </a:r>
            <a:r>
              <a:rPr lang="en-US" sz="1400" spc="-28">
                <a:solidFill>
                  <a:srgbClr val="FFFFFF"/>
                </a:solidFill>
                <a:latin typeface="Open Sauce"/>
                <a:ea typeface="Open Sauce"/>
                <a:cs typeface="Open Sauce"/>
                <a:sym typeface="Open Sauce"/>
              </a:rPr>
              <a:t>Empty Name field</a:t>
            </a:r>
          </a:p>
          <a:p>
            <a:pPr algn="l">
              <a:lnSpc>
                <a:spcPts val="1960"/>
              </a:lnSpc>
            </a:pPr>
            <a:r>
              <a:rPr lang="en-US" sz="1400" spc="-28">
                <a:solidFill>
                  <a:srgbClr val="FFFFFF"/>
                </a:solidFill>
                <a:latin typeface="Open Sauce"/>
                <a:ea typeface="Open Sauce"/>
                <a:cs typeface="Open Sauce"/>
                <a:sym typeface="Open Sauce"/>
              </a:rPr>
              <a:t>TC03-</a:t>
            </a:r>
            <a:r>
              <a:rPr lang="en-US" sz="1400" spc="-28">
                <a:solidFill>
                  <a:srgbClr val="FFFFFF"/>
                </a:solidFill>
                <a:latin typeface="Open Sauce"/>
                <a:ea typeface="Open Sauce"/>
                <a:cs typeface="Open Sauce"/>
                <a:sym typeface="Open Sauce"/>
              </a:rPr>
              <a:t>Empty Email field</a:t>
            </a:r>
          </a:p>
          <a:p>
            <a:pPr algn="l">
              <a:lnSpc>
                <a:spcPts val="1960"/>
              </a:lnSpc>
            </a:pPr>
            <a:r>
              <a:rPr lang="en-US" sz="1400" spc="-28">
                <a:solidFill>
                  <a:srgbClr val="FFFFFF"/>
                </a:solidFill>
                <a:latin typeface="Open Sauce"/>
                <a:ea typeface="Open Sauce"/>
                <a:cs typeface="Open Sauce"/>
                <a:sym typeface="Open Sauce"/>
              </a:rPr>
              <a:t>TC04-</a:t>
            </a:r>
            <a:r>
              <a:rPr lang="en-US" sz="1400" spc="-28">
                <a:solidFill>
                  <a:srgbClr val="FFFFFF"/>
                </a:solidFill>
                <a:latin typeface="Open Sauce"/>
                <a:ea typeface="Open Sauce"/>
                <a:cs typeface="Open Sauce"/>
                <a:sym typeface="Open Sauce"/>
              </a:rPr>
              <a:t>Empty password field</a:t>
            </a:r>
          </a:p>
          <a:p>
            <a:pPr algn="l">
              <a:lnSpc>
                <a:spcPts val="1960"/>
              </a:lnSpc>
            </a:pPr>
            <a:r>
              <a:rPr lang="en-US" sz="1400" spc="-28">
                <a:solidFill>
                  <a:srgbClr val="FFFFFF"/>
                </a:solidFill>
                <a:latin typeface="Open Sauce"/>
                <a:ea typeface="Open Sauce"/>
                <a:cs typeface="Open Sauce"/>
                <a:sym typeface="Open Sauce"/>
              </a:rPr>
              <a:t>TC05-</a:t>
            </a:r>
            <a:r>
              <a:rPr lang="en-US" sz="1400" spc="-28">
                <a:solidFill>
                  <a:srgbClr val="FFFFFF"/>
                </a:solidFill>
                <a:latin typeface="Open Sauce"/>
                <a:ea typeface="Open Sauce"/>
                <a:cs typeface="Open Sauce"/>
                <a:sym typeface="Open Sauce"/>
              </a:rPr>
              <a:t>Empty confirmation password field</a:t>
            </a:r>
          </a:p>
          <a:p>
            <a:pPr algn="l">
              <a:lnSpc>
                <a:spcPts val="1960"/>
              </a:lnSpc>
            </a:pPr>
            <a:r>
              <a:rPr lang="en-US" sz="1400" spc="-28">
                <a:solidFill>
                  <a:srgbClr val="FFFFFF"/>
                </a:solidFill>
                <a:latin typeface="Open Sauce"/>
                <a:ea typeface="Open Sauce"/>
                <a:cs typeface="Open Sauce"/>
                <a:sym typeface="Open Sauce"/>
              </a:rPr>
              <a:t>TC06-</a:t>
            </a:r>
            <a:r>
              <a:rPr lang="en-US" sz="1400" spc="-28">
                <a:solidFill>
                  <a:srgbClr val="FFFFFF"/>
                </a:solidFill>
                <a:latin typeface="Open Sauce"/>
                <a:ea typeface="Open Sauce"/>
                <a:cs typeface="Open Sauce"/>
                <a:sym typeface="Open Sauce"/>
              </a:rPr>
              <a:t>The Email is written  in invalid  format</a:t>
            </a:r>
          </a:p>
          <a:p>
            <a:pPr algn="l">
              <a:lnSpc>
                <a:spcPts val="1960"/>
              </a:lnSpc>
            </a:pPr>
            <a:r>
              <a:rPr lang="en-US" sz="1400" spc="-28">
                <a:solidFill>
                  <a:srgbClr val="FFFFFF"/>
                </a:solidFill>
                <a:latin typeface="Open Sauce"/>
                <a:ea typeface="Open Sauce"/>
                <a:cs typeface="Open Sauce"/>
                <a:sym typeface="Open Sauce"/>
              </a:rPr>
              <a:t>TC07-</a:t>
            </a:r>
            <a:r>
              <a:rPr lang="en-US" sz="1400" spc="-28">
                <a:solidFill>
                  <a:srgbClr val="FFFFFF"/>
                </a:solidFill>
                <a:latin typeface="Open Sauce"/>
                <a:ea typeface="Open Sauce"/>
                <a:cs typeface="Open Sauce"/>
                <a:sym typeface="Open Sauce"/>
              </a:rPr>
              <a:t>Name with special caracter</a:t>
            </a:r>
          </a:p>
          <a:p>
            <a:pPr algn="l">
              <a:lnSpc>
                <a:spcPts val="1960"/>
              </a:lnSpc>
            </a:pPr>
            <a:r>
              <a:rPr lang="en-US" sz="1400" spc="-28">
                <a:solidFill>
                  <a:srgbClr val="FFFFFF"/>
                </a:solidFill>
                <a:latin typeface="Open Sauce"/>
                <a:ea typeface="Open Sauce"/>
                <a:cs typeface="Open Sauce"/>
                <a:sym typeface="Open Sauce"/>
              </a:rPr>
              <a:t>TC08-</a:t>
            </a:r>
            <a:r>
              <a:rPr lang="en-US" sz="1400" spc="-28">
                <a:solidFill>
                  <a:srgbClr val="FFFFFF"/>
                </a:solidFill>
                <a:latin typeface="Open Sauce"/>
                <a:ea typeface="Open Sauce"/>
                <a:cs typeface="Open Sauce"/>
                <a:sym typeface="Open Sauce"/>
              </a:rPr>
              <a:t>Name with Number</a:t>
            </a:r>
          </a:p>
          <a:p>
            <a:pPr algn="l">
              <a:lnSpc>
                <a:spcPts val="1960"/>
              </a:lnSpc>
            </a:pPr>
            <a:r>
              <a:rPr lang="en-US" sz="1400" spc="-28">
                <a:solidFill>
                  <a:srgbClr val="FFFFFF"/>
                </a:solidFill>
                <a:latin typeface="Open Sauce"/>
                <a:ea typeface="Open Sauce"/>
                <a:cs typeface="Open Sauce"/>
                <a:sym typeface="Open Sauce"/>
              </a:rPr>
              <a:t>TC09-</a:t>
            </a:r>
            <a:r>
              <a:rPr lang="en-US" sz="1400" spc="-28">
                <a:solidFill>
                  <a:srgbClr val="FFFFFF"/>
                </a:solidFill>
                <a:latin typeface="Open Sauce"/>
                <a:ea typeface="Open Sauce"/>
                <a:cs typeface="Open Sauce"/>
                <a:sym typeface="Open Sauce"/>
              </a:rPr>
              <a:t>Password less than 6 charcters</a:t>
            </a:r>
          </a:p>
          <a:p>
            <a:pPr algn="l">
              <a:lnSpc>
                <a:spcPts val="1960"/>
              </a:lnSpc>
            </a:pPr>
            <a:r>
              <a:rPr lang="en-US" sz="1400" spc="-28">
                <a:solidFill>
                  <a:srgbClr val="FFFFFF"/>
                </a:solidFill>
                <a:latin typeface="Open Sauce"/>
                <a:ea typeface="Open Sauce"/>
                <a:cs typeface="Open Sauce"/>
                <a:sym typeface="Open Sauce"/>
              </a:rPr>
              <a:t>TC10-</a:t>
            </a:r>
            <a:r>
              <a:rPr lang="en-US" sz="1400" spc="-28">
                <a:solidFill>
                  <a:srgbClr val="FFFFFF"/>
                </a:solidFill>
                <a:latin typeface="Open Sauce"/>
                <a:ea typeface="Open Sauce"/>
                <a:cs typeface="Open Sauce"/>
                <a:sym typeface="Open Sauce"/>
              </a:rPr>
              <a:t>Password and confirm password do not match</a:t>
            </a:r>
          </a:p>
          <a:p>
            <a:pPr algn="l">
              <a:lnSpc>
                <a:spcPts val="1960"/>
              </a:lnSpc>
            </a:pPr>
            <a:r>
              <a:rPr lang="en-US" sz="1400" spc="-28">
                <a:solidFill>
                  <a:srgbClr val="FFFFFF"/>
                </a:solidFill>
                <a:latin typeface="Open Sauce"/>
                <a:ea typeface="Open Sauce"/>
                <a:cs typeface="Open Sauce"/>
                <a:sym typeface="Open Sauce"/>
              </a:rPr>
              <a:t>TC11-</a:t>
            </a:r>
            <a:r>
              <a:rPr lang="en-US" sz="1400" spc="-28">
                <a:solidFill>
                  <a:srgbClr val="FFFFFF"/>
                </a:solidFill>
                <a:latin typeface="Open Sauce"/>
                <a:ea typeface="Open Sauce"/>
                <a:cs typeface="Open Sauce"/>
                <a:sym typeface="Open Sauce"/>
              </a:rPr>
              <a:t>verification of successful account creation</a:t>
            </a:r>
          </a:p>
          <a:p>
            <a:pPr algn="l">
              <a:lnSpc>
                <a:spcPts val="1960"/>
              </a:lnSpc>
            </a:pPr>
          </a:p>
        </p:txBody>
      </p:sp>
      <p:sp>
        <p:nvSpPr>
          <p:cNvPr name="TextBox 15" id="15"/>
          <p:cNvSpPr txBox="true"/>
          <p:nvPr/>
        </p:nvSpPr>
        <p:spPr>
          <a:xfrm rot="0">
            <a:off x="5507749" y="6884326"/>
            <a:ext cx="3325531" cy="1478915"/>
          </a:xfrm>
          <a:prstGeom prst="rect">
            <a:avLst/>
          </a:prstGeom>
        </p:spPr>
        <p:txBody>
          <a:bodyPr anchor="t" rtlCol="false" tIns="0" lIns="0" bIns="0" rIns="0">
            <a:spAutoFit/>
          </a:bodyPr>
          <a:lstStyle/>
          <a:p>
            <a:pPr algn="l">
              <a:lnSpc>
                <a:spcPts val="1960"/>
              </a:lnSpc>
            </a:pPr>
            <a:r>
              <a:rPr lang="en-US" sz="1400" spc="-28">
                <a:solidFill>
                  <a:srgbClr val="FFFFFF"/>
                </a:solidFill>
                <a:latin typeface="Open Sauce"/>
                <a:ea typeface="Open Sauce"/>
                <a:cs typeface="Open Sauce"/>
                <a:sym typeface="Open Sauce"/>
              </a:rPr>
              <a:t>TC01-click "Log Out"</a:t>
            </a:r>
          </a:p>
          <a:p>
            <a:pPr algn="l">
              <a:lnSpc>
                <a:spcPts val="1960"/>
              </a:lnSpc>
            </a:pPr>
            <a:r>
              <a:rPr lang="en-US" sz="1400" spc="-28">
                <a:solidFill>
                  <a:srgbClr val="FFFFFF"/>
                </a:solidFill>
                <a:latin typeface="Open Sauce"/>
                <a:ea typeface="Open Sauce"/>
                <a:cs typeface="Open Sauce"/>
                <a:sym typeface="Open Sauce"/>
              </a:rPr>
              <a:t>TC02-</a:t>
            </a:r>
            <a:r>
              <a:rPr lang="en-US" sz="1400" spc="-28">
                <a:solidFill>
                  <a:srgbClr val="FFFFFF"/>
                </a:solidFill>
                <a:latin typeface="Open Sauce"/>
                <a:ea typeface="Open Sauce"/>
                <a:cs typeface="Open Sauce"/>
                <a:sym typeface="Open Sauce"/>
              </a:rPr>
              <a:t>Verify user is redirected to log in page after log out</a:t>
            </a:r>
          </a:p>
          <a:p>
            <a:pPr algn="l">
              <a:lnSpc>
                <a:spcPts val="1960"/>
              </a:lnSpc>
            </a:pPr>
            <a:r>
              <a:rPr lang="en-US" sz="1400" spc="-28">
                <a:solidFill>
                  <a:srgbClr val="FFFFFF"/>
                </a:solidFill>
                <a:latin typeface="Open Sauce"/>
                <a:ea typeface="Open Sauce"/>
                <a:cs typeface="Open Sauce"/>
                <a:sym typeface="Open Sauce"/>
              </a:rPr>
              <a:t>TC03-</a:t>
            </a:r>
            <a:r>
              <a:rPr lang="en-US" sz="1400" spc="-28">
                <a:solidFill>
                  <a:srgbClr val="FFFFFF"/>
                </a:solidFill>
                <a:latin typeface="Open Sauce"/>
                <a:ea typeface="Open Sauce"/>
                <a:cs typeface="Open Sauce"/>
                <a:sym typeface="Open Sauce"/>
              </a:rPr>
              <a:t>Verify the user session is end securely </a:t>
            </a:r>
          </a:p>
          <a:p>
            <a:pPr algn="l">
              <a:lnSpc>
                <a:spcPts val="1960"/>
              </a:lnSpc>
            </a:pPr>
          </a:p>
        </p:txBody>
      </p:sp>
      <p:sp>
        <p:nvSpPr>
          <p:cNvPr name="TextBox 16" id="16"/>
          <p:cNvSpPr txBox="true"/>
          <p:nvPr/>
        </p:nvSpPr>
        <p:spPr>
          <a:xfrm rot="0">
            <a:off x="939254" y="5817526"/>
            <a:ext cx="3839921" cy="419100"/>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US01-Register an account as a new user.</a:t>
            </a:r>
          </a:p>
          <a:p>
            <a:pPr algn="l">
              <a:lnSpc>
                <a:spcPts val="1680"/>
              </a:lnSpc>
            </a:pPr>
          </a:p>
        </p:txBody>
      </p:sp>
      <p:sp>
        <p:nvSpPr>
          <p:cNvPr name="TextBox 17" id="17"/>
          <p:cNvSpPr txBox="true"/>
          <p:nvPr/>
        </p:nvSpPr>
        <p:spPr>
          <a:xfrm rot="0">
            <a:off x="5668599" y="5817526"/>
            <a:ext cx="3636251" cy="419100"/>
          </a:xfrm>
          <a:prstGeom prst="rect">
            <a:avLst/>
          </a:prstGeom>
        </p:spPr>
        <p:txBody>
          <a:bodyPr anchor="t" rtlCol="false" tIns="0" lIns="0" bIns="0" rIns="0">
            <a:spAutoFit/>
          </a:bodyPr>
          <a:lstStyle/>
          <a:p>
            <a:pPr algn="l">
              <a:lnSpc>
                <a:spcPts val="1680"/>
              </a:lnSpc>
            </a:pPr>
            <a:r>
              <a:rPr lang="en-US" b="true" sz="1400" i="true" spc="-28">
                <a:solidFill>
                  <a:srgbClr val="FFFFFF"/>
                </a:solidFill>
                <a:latin typeface="Open Sauce Bold Italics"/>
                <a:ea typeface="Open Sauce Bold Italics"/>
                <a:cs typeface="Open Sauce Bold Italics"/>
                <a:sym typeface="Open Sauce Bold Italics"/>
              </a:rPr>
              <a:t>US03-Log out of the platform as a user.</a:t>
            </a:r>
          </a:p>
          <a:p>
            <a:pPr algn="l">
              <a:lnSpc>
                <a:spcPts val="16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1172982" y="1105064"/>
            <a:ext cx="10173007" cy="3267639"/>
          </a:xfrm>
          <a:prstGeom prst="rect">
            <a:avLst/>
          </a:prstGeom>
        </p:spPr>
        <p:txBody>
          <a:bodyPr anchor="t" rtlCol="false" tIns="0" lIns="0" bIns="0" rIns="0">
            <a:spAutoFit/>
          </a:bodyPr>
          <a:lstStyle/>
          <a:p>
            <a:pPr algn="l">
              <a:lnSpc>
                <a:spcPts val="12497"/>
              </a:lnSpc>
            </a:pPr>
            <a:r>
              <a:rPr lang="en-US" sz="13155" i="true" spc="-526">
                <a:solidFill>
                  <a:srgbClr val="8AB2A6"/>
                </a:solidFill>
                <a:latin typeface="Anton Italics"/>
                <a:ea typeface="Anton Italics"/>
                <a:cs typeface="Anton Italics"/>
                <a:sym typeface="Anton Italics"/>
              </a:rPr>
              <a:t>THROUGH MANAGER</a:t>
            </a: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5404305"/>
            <a:ext cx="8311746" cy="3383713"/>
            <a:chOff x="0" y="0"/>
            <a:chExt cx="1381085" cy="562239"/>
          </a:xfrm>
        </p:grpSpPr>
        <p:sp>
          <p:nvSpPr>
            <p:cNvPr name="Freeform 9" id="9"/>
            <p:cNvSpPr/>
            <p:nvPr/>
          </p:nvSpPr>
          <p:spPr>
            <a:xfrm flipH="false" flipV="false" rot="0">
              <a:off x="0" y="0"/>
              <a:ext cx="1381085" cy="562239"/>
            </a:xfrm>
            <a:custGeom>
              <a:avLst/>
              <a:gdLst/>
              <a:ahLst/>
              <a:cxnLst/>
              <a:rect r="r" b="b" t="t" l="l"/>
              <a:pathLst>
                <a:path h="562239" w="1381085">
                  <a:moveTo>
                    <a:pt x="1381085" y="47504"/>
                  </a:moveTo>
                  <a:lnTo>
                    <a:pt x="1381085" y="514735"/>
                  </a:lnTo>
                  <a:cubicBezTo>
                    <a:pt x="1381085" y="527334"/>
                    <a:pt x="1376080" y="539417"/>
                    <a:pt x="1367171" y="548326"/>
                  </a:cubicBezTo>
                  <a:cubicBezTo>
                    <a:pt x="1358263" y="557234"/>
                    <a:pt x="1346180" y="562239"/>
                    <a:pt x="1333581" y="562239"/>
                  </a:cubicBezTo>
                  <a:lnTo>
                    <a:pt x="47504" y="562239"/>
                  </a:lnTo>
                  <a:cubicBezTo>
                    <a:pt x="34905" y="562239"/>
                    <a:pt x="22822" y="557234"/>
                    <a:pt x="13913" y="548326"/>
                  </a:cubicBezTo>
                  <a:cubicBezTo>
                    <a:pt x="5005" y="539417"/>
                    <a:pt x="0" y="527334"/>
                    <a:pt x="0" y="514735"/>
                  </a:cubicBezTo>
                  <a:lnTo>
                    <a:pt x="0" y="47504"/>
                  </a:lnTo>
                  <a:cubicBezTo>
                    <a:pt x="0" y="34905"/>
                    <a:pt x="5005" y="22822"/>
                    <a:pt x="13913" y="13913"/>
                  </a:cubicBezTo>
                  <a:cubicBezTo>
                    <a:pt x="22822" y="5005"/>
                    <a:pt x="34905" y="0"/>
                    <a:pt x="47504" y="0"/>
                  </a:cubicBezTo>
                  <a:lnTo>
                    <a:pt x="1333581" y="0"/>
                  </a:lnTo>
                  <a:cubicBezTo>
                    <a:pt x="1346180" y="0"/>
                    <a:pt x="1358263" y="5005"/>
                    <a:pt x="1367171" y="13913"/>
                  </a:cubicBezTo>
                  <a:cubicBezTo>
                    <a:pt x="1376080" y="22822"/>
                    <a:pt x="1381085" y="34905"/>
                    <a:pt x="1381085" y="47504"/>
                  </a:cubicBezTo>
                  <a:close/>
                </a:path>
              </a:pathLst>
            </a:custGeom>
            <a:solidFill>
              <a:srgbClr val="000000">
                <a:alpha val="0"/>
              </a:srgbClr>
            </a:solidFill>
            <a:ln w="19050" cap="rnd">
              <a:solidFill>
                <a:srgbClr val="8AB2A6"/>
              </a:solidFill>
              <a:prstDash val="solid"/>
              <a:round/>
            </a:ln>
          </p:spPr>
        </p:sp>
        <p:sp>
          <p:nvSpPr>
            <p:cNvPr name="TextBox 10" id="10"/>
            <p:cNvSpPr txBox="true"/>
            <p:nvPr/>
          </p:nvSpPr>
          <p:spPr>
            <a:xfrm>
              <a:off x="0" y="0"/>
              <a:ext cx="1381085" cy="562239"/>
            </a:xfrm>
            <a:prstGeom prst="rect">
              <a:avLst/>
            </a:prstGeom>
          </p:spPr>
          <p:txBody>
            <a:bodyPr anchor="ctr" rtlCol="false" tIns="50800" lIns="50800" bIns="50800" rIns="50800"/>
            <a:lstStyle/>
            <a:p>
              <a:pPr algn="ctr">
                <a:lnSpc>
                  <a:spcPts val="1680"/>
                </a:lnSpc>
              </a:pPr>
            </a:p>
          </p:txBody>
        </p:sp>
      </p:grpSp>
      <p:sp>
        <p:nvSpPr>
          <p:cNvPr name="TextBox 11" id="11"/>
          <p:cNvSpPr txBox="true"/>
          <p:nvPr/>
        </p:nvSpPr>
        <p:spPr>
          <a:xfrm rot="0">
            <a:off x="1369427" y="5819811"/>
            <a:ext cx="7971018" cy="2533650"/>
          </a:xfrm>
          <a:prstGeom prst="rect">
            <a:avLst/>
          </a:prstGeom>
        </p:spPr>
        <p:txBody>
          <a:bodyPr anchor="t" rtlCol="false" tIns="0" lIns="0" bIns="0" rIns="0">
            <a:spAutoFit/>
          </a:bodyPr>
          <a:lstStyle/>
          <a:p>
            <a:pPr algn="l">
              <a:lnSpc>
                <a:spcPts val="3341"/>
              </a:lnSpc>
            </a:pPr>
            <a:r>
              <a:rPr lang="en-US" sz="2784" spc="-55">
                <a:solidFill>
                  <a:srgbClr val="FFFFFF"/>
                </a:solidFill>
                <a:latin typeface="Arimo"/>
                <a:ea typeface="Arimo"/>
                <a:cs typeface="Arimo"/>
                <a:sym typeface="Arimo"/>
              </a:rPr>
              <a:t>The Store Manager must have full CRUD control over the product catalog to ensure continuous market relevance. This allows the manager to successfully add (US11), edit (US12), and delete (US13) products immediately, maintaining real-time accuracy and optimizing sales without fail.</a:t>
            </a:r>
          </a:p>
        </p:txBody>
      </p:sp>
      <p:grpSp>
        <p:nvGrpSpPr>
          <p:cNvPr name="Group 12" id="12"/>
          <p:cNvGrpSpPr/>
          <p:nvPr/>
        </p:nvGrpSpPr>
        <p:grpSpPr>
          <a:xfrm rot="0">
            <a:off x="9703850" y="2224176"/>
            <a:ext cx="7555450" cy="7034124"/>
            <a:chOff x="0" y="0"/>
            <a:chExt cx="6350000" cy="5911850"/>
          </a:xfrm>
        </p:grpSpPr>
        <p:sp>
          <p:nvSpPr>
            <p:cNvPr name="Freeform 13" id="1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l="0" t="0" r="-39771"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3083582" y="4836569"/>
            <a:ext cx="5411846" cy="4665022"/>
            <a:chOff x="0" y="0"/>
            <a:chExt cx="1425342" cy="1228648"/>
          </a:xfrm>
        </p:grpSpPr>
        <p:sp>
          <p:nvSpPr>
            <p:cNvPr name="Freeform 4" id="4"/>
            <p:cNvSpPr/>
            <p:nvPr/>
          </p:nvSpPr>
          <p:spPr>
            <a:xfrm flipH="false" flipV="false" rot="0">
              <a:off x="0" y="0"/>
              <a:ext cx="1425342" cy="1228648"/>
            </a:xfrm>
            <a:custGeom>
              <a:avLst/>
              <a:gdLst/>
              <a:ahLst/>
              <a:cxnLst/>
              <a:rect r="r" b="b" t="t" l="l"/>
              <a:pathLst>
                <a:path h="1228648" w="1425342">
                  <a:moveTo>
                    <a:pt x="0" y="0"/>
                  </a:moveTo>
                  <a:lnTo>
                    <a:pt x="1425342" y="0"/>
                  </a:lnTo>
                  <a:lnTo>
                    <a:pt x="1425342" y="1228648"/>
                  </a:lnTo>
                  <a:lnTo>
                    <a:pt x="0" y="1228648"/>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1425342" cy="1257223"/>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0" y="921193"/>
            <a:ext cx="4584772" cy="4222307"/>
            <a:chOff x="0" y="0"/>
            <a:chExt cx="1207512" cy="1112048"/>
          </a:xfrm>
        </p:grpSpPr>
        <p:sp>
          <p:nvSpPr>
            <p:cNvPr name="Freeform 7" id="7"/>
            <p:cNvSpPr/>
            <p:nvPr/>
          </p:nvSpPr>
          <p:spPr>
            <a:xfrm flipH="false" flipV="false" rot="0">
              <a:off x="0" y="0"/>
              <a:ext cx="1207512" cy="1112048"/>
            </a:xfrm>
            <a:custGeom>
              <a:avLst/>
              <a:gdLst/>
              <a:ahLst/>
              <a:cxnLst/>
              <a:rect r="r" b="b" t="t" l="l"/>
              <a:pathLst>
                <a:path h="1112048" w="1207512">
                  <a:moveTo>
                    <a:pt x="0" y="0"/>
                  </a:moveTo>
                  <a:lnTo>
                    <a:pt x="1207512" y="0"/>
                  </a:lnTo>
                  <a:lnTo>
                    <a:pt x="1207512" y="1112048"/>
                  </a:lnTo>
                  <a:lnTo>
                    <a:pt x="0" y="1112048"/>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1207512" cy="1140623"/>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5400000">
            <a:off x="3456353" y="5035853"/>
            <a:ext cx="2731454" cy="7586760"/>
            <a:chOff x="0" y="0"/>
            <a:chExt cx="719395" cy="1998159"/>
          </a:xfrm>
        </p:grpSpPr>
        <p:sp>
          <p:nvSpPr>
            <p:cNvPr name="Freeform 10" id="10"/>
            <p:cNvSpPr/>
            <p:nvPr/>
          </p:nvSpPr>
          <p:spPr>
            <a:xfrm flipH="false" flipV="false" rot="0">
              <a:off x="0" y="0"/>
              <a:ext cx="719395" cy="1998159"/>
            </a:xfrm>
            <a:custGeom>
              <a:avLst/>
              <a:gdLst/>
              <a:ahLst/>
              <a:cxnLst/>
              <a:rect r="r" b="b" t="t" l="l"/>
              <a:pathLst>
                <a:path h="1998159" w="719395">
                  <a:moveTo>
                    <a:pt x="0" y="0"/>
                  </a:moveTo>
                  <a:lnTo>
                    <a:pt x="719395" y="0"/>
                  </a:lnTo>
                  <a:lnTo>
                    <a:pt x="719395" y="1998159"/>
                  </a:lnTo>
                  <a:lnTo>
                    <a:pt x="0" y="1998159"/>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719395" cy="2026734"/>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0" y="1228124"/>
            <a:ext cx="7276166" cy="3608445"/>
          </a:xfrm>
          <a:custGeom>
            <a:avLst/>
            <a:gdLst/>
            <a:ahLst/>
            <a:cxnLst/>
            <a:rect r="r" b="b" t="t" l="l"/>
            <a:pathLst>
              <a:path h="3608445" w="7276166">
                <a:moveTo>
                  <a:pt x="0" y="0"/>
                </a:moveTo>
                <a:lnTo>
                  <a:pt x="7276166" y="0"/>
                </a:lnTo>
                <a:lnTo>
                  <a:pt x="7276166" y="3608445"/>
                </a:lnTo>
                <a:lnTo>
                  <a:pt x="0" y="3608445"/>
                </a:lnTo>
                <a:lnTo>
                  <a:pt x="0" y="0"/>
                </a:lnTo>
                <a:close/>
              </a:path>
            </a:pathLst>
          </a:custGeom>
          <a:blipFill>
            <a:blip r:embed="rId3"/>
            <a:stretch>
              <a:fillRect l="0" t="0" r="0" b="0"/>
            </a:stretch>
          </a:blipFill>
        </p:spPr>
      </p:sp>
      <p:sp>
        <p:nvSpPr>
          <p:cNvPr name="Freeform 13" id="13"/>
          <p:cNvSpPr/>
          <p:nvPr/>
        </p:nvSpPr>
        <p:spPr>
          <a:xfrm flipH="false" flipV="false" rot="0">
            <a:off x="9661622" y="5190147"/>
            <a:ext cx="8019523" cy="3989713"/>
          </a:xfrm>
          <a:custGeom>
            <a:avLst/>
            <a:gdLst/>
            <a:ahLst/>
            <a:cxnLst/>
            <a:rect r="r" b="b" t="t" l="l"/>
            <a:pathLst>
              <a:path h="3989713" w="8019523">
                <a:moveTo>
                  <a:pt x="0" y="0"/>
                </a:moveTo>
                <a:lnTo>
                  <a:pt x="8019523" y="0"/>
                </a:lnTo>
                <a:lnTo>
                  <a:pt x="8019523" y="3989713"/>
                </a:lnTo>
                <a:lnTo>
                  <a:pt x="0" y="3989713"/>
                </a:lnTo>
                <a:lnTo>
                  <a:pt x="0" y="0"/>
                </a:lnTo>
                <a:close/>
              </a:path>
            </a:pathLst>
          </a:custGeom>
          <a:blipFill>
            <a:blip r:embed="rId4"/>
            <a:stretch>
              <a:fillRect l="0" t="0" r="0" b="0"/>
            </a:stretch>
          </a:blipFill>
        </p:spPr>
      </p:sp>
      <p:sp>
        <p:nvSpPr>
          <p:cNvPr name="Freeform 14" id="14"/>
          <p:cNvSpPr/>
          <p:nvPr/>
        </p:nvSpPr>
        <p:spPr>
          <a:xfrm flipH="false" flipV="false" rot="0">
            <a:off x="1426426" y="5595827"/>
            <a:ext cx="6878440" cy="4599134"/>
          </a:xfrm>
          <a:custGeom>
            <a:avLst/>
            <a:gdLst/>
            <a:ahLst/>
            <a:cxnLst/>
            <a:rect r="r" b="b" t="t" l="l"/>
            <a:pathLst>
              <a:path h="4599134" w="6878440">
                <a:moveTo>
                  <a:pt x="0" y="0"/>
                </a:moveTo>
                <a:lnTo>
                  <a:pt x="6878440" y="0"/>
                </a:lnTo>
                <a:lnTo>
                  <a:pt x="6878440" y="4599133"/>
                </a:lnTo>
                <a:lnTo>
                  <a:pt x="0" y="4599133"/>
                </a:lnTo>
                <a:lnTo>
                  <a:pt x="0" y="0"/>
                </a:lnTo>
                <a:close/>
              </a:path>
            </a:pathLst>
          </a:custGeom>
          <a:blipFill>
            <a:blip r:embed="rId5"/>
            <a:stretch>
              <a:fillRect l="0" t="0" r="0" b="0"/>
            </a:stretch>
          </a:blipFill>
        </p:spPr>
      </p:sp>
      <p:sp>
        <p:nvSpPr>
          <p:cNvPr name="TextBox 15" id="15"/>
          <p:cNvSpPr txBox="true"/>
          <p:nvPr/>
        </p:nvSpPr>
        <p:spPr>
          <a:xfrm rot="0">
            <a:off x="9661622" y="2408116"/>
            <a:ext cx="6843919" cy="1076623"/>
          </a:xfrm>
          <a:prstGeom prst="rect">
            <a:avLst/>
          </a:prstGeom>
        </p:spPr>
        <p:txBody>
          <a:bodyPr anchor="t" rtlCol="false" tIns="0" lIns="0" bIns="0" rIns="0">
            <a:spAutoFit/>
          </a:bodyPr>
          <a:lstStyle/>
          <a:p>
            <a:pPr algn="ctr">
              <a:lnSpc>
                <a:spcPts val="7988"/>
              </a:lnSpc>
            </a:pPr>
            <a:r>
              <a:rPr lang="en-US" sz="8409" i="true" spc="-336">
                <a:solidFill>
                  <a:srgbClr val="8AB2A6"/>
                </a:solidFill>
                <a:latin typeface="Anton Italics"/>
                <a:ea typeface="Anton Italics"/>
                <a:cs typeface="Anton Italics"/>
                <a:sym typeface="Anton Italics"/>
              </a:rPr>
              <a:t>BUGS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362" r="0" b="-8082"/>
            </a:stretch>
          </a:blipFill>
        </p:spPr>
      </p:sp>
      <p:grpSp>
        <p:nvGrpSpPr>
          <p:cNvPr name="Group 3" id="3"/>
          <p:cNvGrpSpPr/>
          <p:nvPr/>
        </p:nvGrpSpPr>
        <p:grpSpPr>
          <a:xfrm rot="-5400000">
            <a:off x="11927907" y="4599785"/>
            <a:ext cx="4050374" cy="7324055"/>
            <a:chOff x="0" y="0"/>
            <a:chExt cx="1066765" cy="1928969"/>
          </a:xfrm>
        </p:grpSpPr>
        <p:sp>
          <p:nvSpPr>
            <p:cNvPr name="Freeform 4" id="4"/>
            <p:cNvSpPr/>
            <p:nvPr/>
          </p:nvSpPr>
          <p:spPr>
            <a:xfrm flipH="false" flipV="false" rot="0">
              <a:off x="0" y="0"/>
              <a:ext cx="1066765" cy="1928969"/>
            </a:xfrm>
            <a:custGeom>
              <a:avLst/>
              <a:gdLst/>
              <a:ahLst/>
              <a:cxnLst/>
              <a:rect r="r" b="b" t="t" l="l"/>
              <a:pathLst>
                <a:path h="1928969" w="1066765">
                  <a:moveTo>
                    <a:pt x="0" y="0"/>
                  </a:moveTo>
                  <a:lnTo>
                    <a:pt x="1066765" y="0"/>
                  </a:lnTo>
                  <a:lnTo>
                    <a:pt x="1066765" y="1928969"/>
                  </a:lnTo>
                  <a:lnTo>
                    <a:pt x="0" y="1928969"/>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1066765" cy="1957544"/>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5400000">
            <a:off x="3030279" y="3714818"/>
            <a:ext cx="3627125" cy="9517239"/>
            <a:chOff x="0" y="0"/>
            <a:chExt cx="955292" cy="2506598"/>
          </a:xfrm>
        </p:grpSpPr>
        <p:sp>
          <p:nvSpPr>
            <p:cNvPr name="Freeform 7" id="7"/>
            <p:cNvSpPr/>
            <p:nvPr/>
          </p:nvSpPr>
          <p:spPr>
            <a:xfrm flipH="false" flipV="false" rot="0">
              <a:off x="0" y="0"/>
              <a:ext cx="955292" cy="2506598"/>
            </a:xfrm>
            <a:custGeom>
              <a:avLst/>
              <a:gdLst/>
              <a:ahLst/>
              <a:cxnLst/>
              <a:rect r="r" b="b" t="t" l="l"/>
              <a:pathLst>
                <a:path h="2506598" w="955292">
                  <a:moveTo>
                    <a:pt x="0" y="0"/>
                  </a:moveTo>
                  <a:lnTo>
                    <a:pt x="955292" y="0"/>
                  </a:lnTo>
                  <a:lnTo>
                    <a:pt x="955292" y="2506598"/>
                  </a:lnTo>
                  <a:lnTo>
                    <a:pt x="0" y="2506598"/>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955292" cy="2535173"/>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0">
            <a:off x="352049" y="5651466"/>
            <a:ext cx="9001037" cy="4635534"/>
          </a:xfrm>
          <a:custGeom>
            <a:avLst/>
            <a:gdLst/>
            <a:ahLst/>
            <a:cxnLst/>
            <a:rect r="r" b="b" t="t" l="l"/>
            <a:pathLst>
              <a:path h="4635534" w="9001037">
                <a:moveTo>
                  <a:pt x="0" y="0"/>
                </a:moveTo>
                <a:lnTo>
                  <a:pt x="9001037" y="0"/>
                </a:lnTo>
                <a:lnTo>
                  <a:pt x="9001037" y="4635534"/>
                </a:lnTo>
                <a:lnTo>
                  <a:pt x="0" y="4635534"/>
                </a:lnTo>
                <a:lnTo>
                  <a:pt x="0" y="0"/>
                </a:lnTo>
                <a:close/>
              </a:path>
            </a:pathLst>
          </a:custGeom>
          <a:blipFill>
            <a:blip r:embed="rId3"/>
            <a:stretch>
              <a:fillRect l="0" t="0" r="0" b="0"/>
            </a:stretch>
          </a:blipFill>
        </p:spPr>
      </p:sp>
      <p:sp>
        <p:nvSpPr>
          <p:cNvPr name="Freeform 10" id="10"/>
          <p:cNvSpPr/>
          <p:nvPr/>
        </p:nvSpPr>
        <p:spPr>
          <a:xfrm flipH="false" flipV="false" rot="0">
            <a:off x="10554753" y="3068107"/>
            <a:ext cx="6704547" cy="7218893"/>
          </a:xfrm>
          <a:custGeom>
            <a:avLst/>
            <a:gdLst/>
            <a:ahLst/>
            <a:cxnLst/>
            <a:rect r="r" b="b" t="t" l="l"/>
            <a:pathLst>
              <a:path h="7218893" w="6704547">
                <a:moveTo>
                  <a:pt x="0" y="0"/>
                </a:moveTo>
                <a:lnTo>
                  <a:pt x="6704547" y="0"/>
                </a:lnTo>
                <a:lnTo>
                  <a:pt x="6704547" y="7218893"/>
                </a:lnTo>
                <a:lnTo>
                  <a:pt x="0" y="7218893"/>
                </a:lnTo>
                <a:lnTo>
                  <a:pt x="0" y="0"/>
                </a:lnTo>
                <a:close/>
              </a:path>
            </a:pathLst>
          </a:custGeom>
          <a:blipFill>
            <a:blip r:embed="rId4"/>
            <a:stretch>
              <a:fillRect l="0" t="0" r="0" b="0"/>
            </a:stretch>
          </a:blipFill>
        </p:spPr>
      </p:sp>
      <p:sp>
        <p:nvSpPr>
          <p:cNvPr name="TextBox 11" id="11"/>
          <p:cNvSpPr txBox="true"/>
          <p:nvPr/>
        </p:nvSpPr>
        <p:spPr>
          <a:xfrm rot="0">
            <a:off x="658265" y="1864959"/>
            <a:ext cx="10398807" cy="984249"/>
          </a:xfrm>
          <a:prstGeom prst="rect">
            <a:avLst/>
          </a:prstGeom>
        </p:spPr>
        <p:txBody>
          <a:bodyPr anchor="t" rtlCol="false" tIns="0" lIns="0" bIns="0" rIns="0">
            <a:spAutoFit/>
          </a:bodyPr>
          <a:lstStyle/>
          <a:p>
            <a:pPr algn="l">
              <a:lnSpc>
                <a:spcPts val="7219"/>
              </a:lnSpc>
            </a:pPr>
            <a:r>
              <a:rPr lang="en-US" sz="7599" i="true" spc="-303">
                <a:solidFill>
                  <a:srgbClr val="8AB2A6"/>
                </a:solidFill>
                <a:latin typeface="Anton Italics"/>
                <a:ea typeface="Anton Italics"/>
                <a:cs typeface="Anton Italics"/>
                <a:sym typeface="Anton Italics"/>
              </a:rPr>
              <a:t>REGRESSION TEST </a:t>
            </a:r>
          </a:p>
        </p:txBody>
      </p:sp>
      <p:grpSp>
        <p:nvGrpSpPr>
          <p:cNvPr name="Group 12" id="12"/>
          <p:cNvGrpSpPr/>
          <p:nvPr/>
        </p:nvGrpSpPr>
        <p:grpSpPr>
          <a:xfrm rot="0">
            <a:off x="10086471" y="446908"/>
            <a:ext cx="7733247" cy="1824450"/>
            <a:chOff x="0" y="0"/>
            <a:chExt cx="10310996" cy="2432600"/>
          </a:xfrm>
        </p:grpSpPr>
        <p:grpSp>
          <p:nvGrpSpPr>
            <p:cNvPr name="Group 13" id="13"/>
            <p:cNvGrpSpPr/>
            <p:nvPr/>
          </p:nvGrpSpPr>
          <p:grpSpPr>
            <a:xfrm rot="0">
              <a:off x="0" y="0"/>
              <a:ext cx="10310996" cy="2432600"/>
              <a:chOff x="0" y="0"/>
              <a:chExt cx="623181" cy="147023"/>
            </a:xfrm>
          </p:grpSpPr>
          <p:sp>
            <p:nvSpPr>
              <p:cNvPr name="Freeform 14" id="14"/>
              <p:cNvSpPr/>
              <p:nvPr/>
            </p:nvSpPr>
            <p:spPr>
              <a:xfrm flipH="false" flipV="false" rot="0">
                <a:off x="0" y="0"/>
                <a:ext cx="623181" cy="147023"/>
              </a:xfrm>
              <a:custGeom>
                <a:avLst/>
                <a:gdLst/>
                <a:ahLst/>
                <a:cxnLst/>
                <a:rect r="r" b="b" t="t" l="l"/>
                <a:pathLst>
                  <a:path h="147023" w="623181">
                    <a:moveTo>
                      <a:pt x="623181" y="73511"/>
                    </a:moveTo>
                    <a:lnTo>
                      <a:pt x="623181" y="73511"/>
                    </a:lnTo>
                    <a:cubicBezTo>
                      <a:pt x="623181" y="114110"/>
                      <a:pt x="590269" y="147023"/>
                      <a:pt x="549670" y="147023"/>
                    </a:cubicBezTo>
                    <a:lnTo>
                      <a:pt x="73511" y="147023"/>
                    </a:lnTo>
                    <a:cubicBezTo>
                      <a:pt x="32912" y="147023"/>
                      <a:pt x="0" y="114110"/>
                      <a:pt x="0" y="73511"/>
                    </a:cubicBezTo>
                    <a:lnTo>
                      <a:pt x="0" y="73511"/>
                    </a:lnTo>
                    <a:cubicBezTo>
                      <a:pt x="0" y="32912"/>
                      <a:pt x="32912" y="0"/>
                      <a:pt x="73511" y="0"/>
                    </a:cubicBezTo>
                    <a:lnTo>
                      <a:pt x="549670" y="0"/>
                    </a:lnTo>
                    <a:cubicBezTo>
                      <a:pt x="590269" y="0"/>
                      <a:pt x="623181" y="32912"/>
                      <a:pt x="623181" y="73511"/>
                    </a:cubicBezTo>
                    <a:close/>
                  </a:path>
                </a:pathLst>
              </a:custGeom>
              <a:solidFill>
                <a:srgbClr val="000000">
                  <a:alpha val="0"/>
                </a:srgbClr>
              </a:solidFill>
              <a:ln w="19050" cap="rnd">
                <a:solidFill>
                  <a:srgbClr val="8AB2A6"/>
                </a:solidFill>
                <a:prstDash val="solid"/>
                <a:round/>
              </a:ln>
            </p:spPr>
          </p:sp>
          <p:sp>
            <p:nvSpPr>
              <p:cNvPr name="TextBox 15" id="15"/>
              <p:cNvSpPr txBox="true"/>
              <p:nvPr/>
            </p:nvSpPr>
            <p:spPr>
              <a:xfrm>
                <a:off x="0" y="0"/>
                <a:ext cx="623181" cy="147023"/>
              </a:xfrm>
              <a:prstGeom prst="rect">
                <a:avLst/>
              </a:prstGeom>
            </p:spPr>
            <p:txBody>
              <a:bodyPr anchor="ctr" rtlCol="false" tIns="50800" lIns="50800" bIns="50800" rIns="50800"/>
              <a:lstStyle/>
              <a:p>
                <a:pPr algn="ctr">
                  <a:lnSpc>
                    <a:spcPts val="1680"/>
                  </a:lnSpc>
                </a:pPr>
              </a:p>
            </p:txBody>
          </p:sp>
        </p:grpSp>
        <p:sp>
          <p:nvSpPr>
            <p:cNvPr name="TextBox 16" id="16"/>
            <p:cNvSpPr txBox="true"/>
            <p:nvPr/>
          </p:nvSpPr>
          <p:spPr>
            <a:xfrm rot="0">
              <a:off x="978369" y="749622"/>
              <a:ext cx="8551688" cy="933356"/>
            </a:xfrm>
            <a:prstGeom prst="rect">
              <a:avLst/>
            </a:prstGeom>
          </p:spPr>
          <p:txBody>
            <a:bodyPr anchor="t" rtlCol="false" tIns="0" lIns="0" bIns="0" rIns="0">
              <a:spAutoFit/>
            </a:bodyPr>
            <a:lstStyle/>
            <a:p>
              <a:pPr algn="l">
                <a:lnSpc>
                  <a:spcPts val="2806"/>
                </a:lnSpc>
              </a:pPr>
              <a:r>
                <a:rPr lang="en-US" b="true" sz="2338" i="true" spc="-46">
                  <a:solidFill>
                    <a:srgbClr val="FFFFFF"/>
                  </a:solidFill>
                  <a:latin typeface="Open Sauce Bold Italics"/>
                  <a:ea typeface="Open Sauce Bold Italics"/>
                  <a:cs typeface="Open Sauce Bold Italics"/>
                  <a:sym typeface="Open Sauce Bold Italics"/>
                </a:rPr>
                <a:t>US01-Register an account as a new user.</a:t>
              </a:r>
            </a:p>
            <a:p>
              <a:pPr algn="l">
                <a:lnSpc>
                  <a:spcPts val="2806"/>
                </a:lnSpc>
              </a:pPr>
            </a:p>
          </p:txBody>
        </p:sp>
      </p:grpSp>
      <p:grpSp>
        <p:nvGrpSpPr>
          <p:cNvPr name="Group 17" id="17"/>
          <p:cNvGrpSpPr/>
          <p:nvPr/>
        </p:nvGrpSpPr>
        <p:grpSpPr>
          <a:xfrm rot="0">
            <a:off x="1028700" y="3402657"/>
            <a:ext cx="7378865" cy="1740843"/>
            <a:chOff x="0" y="0"/>
            <a:chExt cx="9838486" cy="2321124"/>
          </a:xfrm>
        </p:grpSpPr>
        <p:grpSp>
          <p:nvGrpSpPr>
            <p:cNvPr name="Group 18" id="18"/>
            <p:cNvGrpSpPr/>
            <p:nvPr/>
          </p:nvGrpSpPr>
          <p:grpSpPr>
            <a:xfrm rot="0">
              <a:off x="0" y="0"/>
              <a:ext cx="9838486" cy="2321124"/>
              <a:chOff x="0" y="0"/>
              <a:chExt cx="623181" cy="147023"/>
            </a:xfrm>
          </p:grpSpPr>
          <p:sp>
            <p:nvSpPr>
              <p:cNvPr name="Freeform 19" id="19"/>
              <p:cNvSpPr/>
              <p:nvPr/>
            </p:nvSpPr>
            <p:spPr>
              <a:xfrm flipH="false" flipV="false" rot="0">
                <a:off x="0" y="0"/>
                <a:ext cx="623181" cy="147023"/>
              </a:xfrm>
              <a:custGeom>
                <a:avLst/>
                <a:gdLst/>
                <a:ahLst/>
                <a:cxnLst/>
                <a:rect r="r" b="b" t="t" l="l"/>
                <a:pathLst>
                  <a:path h="147023" w="623181">
                    <a:moveTo>
                      <a:pt x="623181" y="73511"/>
                    </a:moveTo>
                    <a:lnTo>
                      <a:pt x="623181" y="73511"/>
                    </a:lnTo>
                    <a:cubicBezTo>
                      <a:pt x="623181" y="114110"/>
                      <a:pt x="590269" y="147023"/>
                      <a:pt x="549670" y="147023"/>
                    </a:cubicBezTo>
                    <a:lnTo>
                      <a:pt x="73511" y="147023"/>
                    </a:lnTo>
                    <a:cubicBezTo>
                      <a:pt x="32912" y="147023"/>
                      <a:pt x="0" y="114110"/>
                      <a:pt x="0" y="73511"/>
                    </a:cubicBezTo>
                    <a:lnTo>
                      <a:pt x="0" y="73511"/>
                    </a:lnTo>
                    <a:cubicBezTo>
                      <a:pt x="0" y="32912"/>
                      <a:pt x="32912" y="0"/>
                      <a:pt x="73511" y="0"/>
                    </a:cubicBezTo>
                    <a:lnTo>
                      <a:pt x="549670" y="0"/>
                    </a:lnTo>
                    <a:cubicBezTo>
                      <a:pt x="590269" y="0"/>
                      <a:pt x="623181" y="32912"/>
                      <a:pt x="623181" y="73511"/>
                    </a:cubicBezTo>
                    <a:close/>
                  </a:path>
                </a:pathLst>
              </a:custGeom>
              <a:solidFill>
                <a:srgbClr val="000000">
                  <a:alpha val="0"/>
                </a:srgbClr>
              </a:solidFill>
              <a:ln w="19050" cap="rnd">
                <a:solidFill>
                  <a:srgbClr val="8AB2A6"/>
                </a:solidFill>
                <a:prstDash val="solid"/>
                <a:round/>
              </a:ln>
            </p:spPr>
          </p:sp>
          <p:sp>
            <p:nvSpPr>
              <p:cNvPr name="TextBox 20" id="20"/>
              <p:cNvSpPr txBox="true"/>
              <p:nvPr/>
            </p:nvSpPr>
            <p:spPr>
              <a:xfrm>
                <a:off x="0" y="0"/>
                <a:ext cx="623181" cy="147023"/>
              </a:xfrm>
              <a:prstGeom prst="rect">
                <a:avLst/>
              </a:prstGeom>
            </p:spPr>
            <p:txBody>
              <a:bodyPr anchor="ctr" rtlCol="false" tIns="50800" lIns="50800" bIns="50800" rIns="50800"/>
              <a:lstStyle/>
              <a:p>
                <a:pPr algn="ctr">
                  <a:lnSpc>
                    <a:spcPts val="1679"/>
                  </a:lnSpc>
                </a:pPr>
              </a:p>
            </p:txBody>
          </p:sp>
        </p:grpSp>
        <p:sp>
          <p:nvSpPr>
            <p:cNvPr name="TextBox 21" id="21"/>
            <p:cNvSpPr txBox="true"/>
            <p:nvPr/>
          </p:nvSpPr>
          <p:spPr>
            <a:xfrm rot="0">
              <a:off x="1055742" y="946623"/>
              <a:ext cx="7727002" cy="881059"/>
            </a:xfrm>
            <a:prstGeom prst="rect">
              <a:avLst/>
            </a:prstGeom>
          </p:spPr>
          <p:txBody>
            <a:bodyPr anchor="t" rtlCol="false" tIns="0" lIns="0" bIns="0" rIns="0">
              <a:spAutoFit/>
            </a:bodyPr>
            <a:lstStyle/>
            <a:p>
              <a:pPr algn="l">
                <a:lnSpc>
                  <a:spcPts val="2677"/>
                </a:lnSpc>
              </a:pPr>
              <a:r>
                <a:rPr lang="en-US" b="true" sz="2231" i="true" spc="-44">
                  <a:solidFill>
                    <a:srgbClr val="FFFFFF"/>
                  </a:solidFill>
                  <a:latin typeface="Open Sauce Bold Italics"/>
                  <a:ea typeface="Open Sauce Bold Italics"/>
                  <a:cs typeface="Open Sauce Bold Italics"/>
                  <a:sym typeface="Open Sauce Bold Italics"/>
                </a:rPr>
                <a:t>US03-Log out of the platform as a user.</a:t>
              </a:r>
            </a:p>
            <a:p>
              <a:pPr algn="l">
                <a:lnSpc>
                  <a:spcPts val="2677"/>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A0D10"/>
        </a:solidFill>
      </p:bgPr>
    </p:bg>
    <p:spTree>
      <p:nvGrpSpPr>
        <p:cNvPr id="1" name=""/>
        <p:cNvGrpSpPr/>
        <p:nvPr/>
      </p:nvGrpSpPr>
      <p:grpSpPr>
        <a:xfrm>
          <a:off x="0" y="0"/>
          <a:ext cx="0" cy="0"/>
          <a:chOff x="0" y="0"/>
          <a:chExt cx="0" cy="0"/>
        </a:xfrm>
      </p:grpSpPr>
      <p:grpSp>
        <p:nvGrpSpPr>
          <p:cNvPr name="Group 2" id="2"/>
          <p:cNvGrpSpPr/>
          <p:nvPr/>
        </p:nvGrpSpPr>
        <p:grpSpPr>
          <a:xfrm rot="0">
            <a:off x="-650232" y="4609301"/>
            <a:ext cx="2977205" cy="3842103"/>
            <a:chOff x="0" y="0"/>
            <a:chExt cx="784120" cy="1011912"/>
          </a:xfrm>
        </p:grpSpPr>
        <p:sp>
          <p:nvSpPr>
            <p:cNvPr name="Freeform 3" id="3"/>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gradFill rotWithShape="true">
              <a:gsLst>
                <a:gs pos="0">
                  <a:srgbClr val="3E9D81">
                    <a:alpha val="100000"/>
                  </a:srgbClr>
                </a:gs>
                <a:gs pos="100000">
                  <a:srgbClr val="3E9D81">
                    <a:alpha val="0"/>
                  </a:srgbClr>
                </a:gs>
              </a:gsLst>
              <a:lin ang="0"/>
            </a:gradFill>
          </p:spPr>
        </p:sp>
        <p:sp>
          <p:nvSpPr>
            <p:cNvPr name="TextBox 4" id="4"/>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2036594" y="4881536"/>
            <a:ext cx="5444851" cy="3904958"/>
          </a:xfrm>
          <a:custGeom>
            <a:avLst/>
            <a:gdLst/>
            <a:ahLst/>
            <a:cxnLst/>
            <a:rect r="r" b="b" t="t" l="l"/>
            <a:pathLst>
              <a:path h="3904958" w="5444851">
                <a:moveTo>
                  <a:pt x="0" y="0"/>
                </a:moveTo>
                <a:lnTo>
                  <a:pt x="5444851" y="0"/>
                </a:lnTo>
                <a:lnTo>
                  <a:pt x="5444851" y="3904958"/>
                </a:lnTo>
                <a:lnTo>
                  <a:pt x="0" y="3904958"/>
                </a:lnTo>
                <a:lnTo>
                  <a:pt x="0" y="0"/>
                </a:lnTo>
                <a:close/>
              </a:path>
            </a:pathLst>
          </a:custGeom>
          <a:blipFill>
            <a:blip r:embed="rId2"/>
            <a:stretch>
              <a:fillRect l="-374" t="0" r="-994" b="0"/>
            </a:stretch>
          </a:blipFill>
        </p:spPr>
      </p:sp>
      <p:sp>
        <p:nvSpPr>
          <p:cNvPr name="Freeform 6" id="6"/>
          <p:cNvSpPr/>
          <p:nvPr/>
        </p:nvSpPr>
        <p:spPr>
          <a:xfrm flipH="false" flipV="false" rot="0">
            <a:off x="12036594" y="510705"/>
            <a:ext cx="5444851" cy="4040309"/>
          </a:xfrm>
          <a:custGeom>
            <a:avLst/>
            <a:gdLst/>
            <a:ahLst/>
            <a:cxnLst/>
            <a:rect r="r" b="b" t="t" l="l"/>
            <a:pathLst>
              <a:path h="4040309" w="5444851">
                <a:moveTo>
                  <a:pt x="0" y="0"/>
                </a:moveTo>
                <a:lnTo>
                  <a:pt x="5444851" y="0"/>
                </a:lnTo>
                <a:lnTo>
                  <a:pt x="5444851" y="4040310"/>
                </a:lnTo>
                <a:lnTo>
                  <a:pt x="0" y="4040310"/>
                </a:lnTo>
                <a:lnTo>
                  <a:pt x="0" y="0"/>
                </a:lnTo>
                <a:close/>
              </a:path>
            </a:pathLst>
          </a:custGeom>
          <a:blipFill>
            <a:blip r:embed="rId3"/>
            <a:stretch>
              <a:fillRect l="0" t="0" r="-8637" b="-2913"/>
            </a:stretch>
          </a:blipFill>
        </p:spPr>
      </p:sp>
      <p:sp>
        <p:nvSpPr>
          <p:cNvPr name="TextBox 7" id="7"/>
          <p:cNvSpPr txBox="true"/>
          <p:nvPr/>
        </p:nvSpPr>
        <p:spPr>
          <a:xfrm rot="0">
            <a:off x="508001" y="863027"/>
            <a:ext cx="8820593" cy="927867"/>
          </a:xfrm>
          <a:prstGeom prst="rect">
            <a:avLst/>
          </a:prstGeom>
        </p:spPr>
        <p:txBody>
          <a:bodyPr anchor="t" rtlCol="false" tIns="0" lIns="0" bIns="0" rIns="0">
            <a:spAutoFit/>
          </a:bodyPr>
          <a:lstStyle/>
          <a:p>
            <a:pPr algn="l">
              <a:lnSpc>
                <a:spcPts val="6957"/>
              </a:lnSpc>
            </a:pPr>
            <a:r>
              <a:rPr lang="en-US" sz="7324" i="true" spc="-292">
                <a:solidFill>
                  <a:srgbClr val="8AB2A6"/>
                </a:solidFill>
                <a:latin typeface="Anton Italics"/>
                <a:ea typeface="Anton Italics"/>
                <a:cs typeface="Anton Italics"/>
                <a:sym typeface="Anton Italics"/>
              </a:rPr>
              <a:t>USER STORIES </a:t>
            </a:r>
          </a:p>
        </p:txBody>
      </p:sp>
      <p:sp>
        <p:nvSpPr>
          <p:cNvPr name="TextBox 8" id="8"/>
          <p:cNvSpPr txBox="true"/>
          <p:nvPr/>
        </p:nvSpPr>
        <p:spPr>
          <a:xfrm rot="0">
            <a:off x="508001" y="3025723"/>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USER STORIES </a:t>
            </a:r>
          </a:p>
        </p:txBody>
      </p:sp>
      <p:sp>
        <p:nvSpPr>
          <p:cNvPr name="TextBox 9" id="9"/>
          <p:cNvSpPr txBox="true"/>
          <p:nvPr/>
        </p:nvSpPr>
        <p:spPr>
          <a:xfrm rot="0">
            <a:off x="508001" y="3986186"/>
            <a:ext cx="5234349" cy="1790700"/>
          </a:xfrm>
          <a:prstGeom prst="rect">
            <a:avLst/>
          </a:prstGeom>
        </p:spPr>
        <p:txBody>
          <a:bodyPr anchor="t" rtlCol="false" tIns="0" lIns="0" bIns="0" rIns="0">
            <a:spAutoFit/>
          </a:bodyPr>
          <a:lstStyle/>
          <a:p>
            <a:pPr algn="just" marL="435042" indent="-217521" lvl="1">
              <a:lnSpc>
                <a:spcPts val="2418"/>
              </a:lnSpc>
              <a:buFont typeface="Arial"/>
              <a:buChar char="•"/>
            </a:pPr>
            <a:r>
              <a:rPr lang="en-US" sz="2015" spc="-40">
                <a:solidFill>
                  <a:srgbClr val="FFFFFF"/>
                </a:solidFill>
                <a:latin typeface="Open Sauce"/>
                <a:ea typeface="Open Sauce"/>
                <a:cs typeface="Open Sauce"/>
                <a:sym typeface="Open Sauce"/>
              </a:rPr>
              <a:t>US14 - View all users in the system as an Admin</a:t>
            </a:r>
          </a:p>
          <a:p>
            <a:pPr algn="l">
              <a:lnSpc>
                <a:spcPts val="1538"/>
              </a:lnSpc>
            </a:pPr>
          </a:p>
          <a:p>
            <a:pPr algn="l" marL="435042" indent="-217521" lvl="1">
              <a:lnSpc>
                <a:spcPts val="2418"/>
              </a:lnSpc>
              <a:buFont typeface="Arial"/>
              <a:buChar char="•"/>
            </a:pPr>
            <a:r>
              <a:rPr lang="en-US" sz="2015" spc="-40">
                <a:solidFill>
                  <a:srgbClr val="FFFFFF"/>
                </a:solidFill>
                <a:latin typeface="Open Sauce"/>
                <a:ea typeface="Open Sauce"/>
                <a:cs typeface="Open Sauce"/>
                <a:sym typeface="Open Sauce"/>
              </a:rPr>
              <a:t>US15 - Add a new user as an Admin</a:t>
            </a:r>
          </a:p>
          <a:p>
            <a:pPr algn="l">
              <a:lnSpc>
                <a:spcPts val="2418"/>
              </a:lnSpc>
            </a:pPr>
          </a:p>
          <a:p>
            <a:pPr algn="l">
              <a:lnSpc>
                <a:spcPts val="1538"/>
              </a:lnSpc>
            </a:pPr>
          </a:p>
          <a:p>
            <a:pPr algn="l">
              <a:lnSpc>
                <a:spcPts val="1538"/>
              </a:lnSpc>
            </a:pPr>
          </a:p>
        </p:txBody>
      </p:sp>
      <p:sp>
        <p:nvSpPr>
          <p:cNvPr name="TextBox 10" id="10"/>
          <p:cNvSpPr txBox="true"/>
          <p:nvPr/>
        </p:nvSpPr>
        <p:spPr>
          <a:xfrm rot="0">
            <a:off x="508001" y="5463050"/>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TEST CASES </a:t>
            </a:r>
          </a:p>
        </p:txBody>
      </p:sp>
      <p:sp>
        <p:nvSpPr>
          <p:cNvPr name="TextBox 11" id="11"/>
          <p:cNvSpPr txBox="true"/>
          <p:nvPr/>
        </p:nvSpPr>
        <p:spPr>
          <a:xfrm rot="0">
            <a:off x="508001" y="6274814"/>
            <a:ext cx="4625035" cy="4107118"/>
          </a:xfrm>
          <a:prstGeom prst="rect">
            <a:avLst/>
          </a:prstGeom>
        </p:spPr>
        <p:txBody>
          <a:bodyPr anchor="t" rtlCol="false" tIns="0" lIns="0" bIns="0" rIns="0">
            <a:spAutoFit/>
          </a:bodyPr>
          <a:lstStyle/>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US14_TC001 - Verify that Admin can view all users in the system</a:t>
            </a:r>
          </a:p>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US14_TC002 - Verify that Admin can search users by email</a:t>
            </a:r>
          </a:p>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US14_TC003 - Verify that invalid search shows "No user found" message</a:t>
            </a:r>
          </a:p>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US15_TC001 - Verify adding a new user with valid data</a:t>
            </a:r>
          </a:p>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US15_TC002 - Verify missing field validation</a:t>
            </a:r>
          </a:p>
          <a:p>
            <a:pPr algn="just" marL="384400" indent="-192200" lvl="1">
              <a:lnSpc>
                <a:spcPts val="2136"/>
              </a:lnSpc>
              <a:buFont typeface="Arial"/>
              <a:buChar char="•"/>
            </a:pPr>
            <a:r>
              <a:rPr lang="en-US" sz="1780" spc="-35">
                <a:solidFill>
                  <a:srgbClr val="FFFFFF"/>
                </a:solidFill>
                <a:latin typeface="Open Sauce"/>
                <a:ea typeface="Open Sauce"/>
                <a:cs typeface="Open Sauce"/>
                <a:sym typeface="Open Sauce"/>
              </a:rPr>
              <a:t>US15_TC003 - Verify invalid email format validation</a:t>
            </a:r>
          </a:p>
          <a:p>
            <a:pPr algn="just">
              <a:lnSpc>
                <a:spcPts val="2136"/>
              </a:lnSpc>
            </a:pPr>
          </a:p>
          <a:p>
            <a:pPr algn="l">
              <a:lnSpc>
                <a:spcPts val="2136"/>
              </a:lnSpc>
            </a:pPr>
          </a:p>
          <a:p>
            <a:pPr algn="l">
              <a:lnSpc>
                <a:spcPts val="1359"/>
              </a:lnSpc>
            </a:pPr>
          </a:p>
          <a:p>
            <a:pPr algn="l">
              <a:lnSpc>
                <a:spcPts val="1359"/>
              </a:lnSpc>
            </a:pPr>
          </a:p>
        </p:txBody>
      </p:sp>
      <p:sp>
        <p:nvSpPr>
          <p:cNvPr name="Freeform 12" id="12"/>
          <p:cNvSpPr/>
          <p:nvPr/>
        </p:nvSpPr>
        <p:spPr>
          <a:xfrm flipH="false" flipV="false" rot="0">
            <a:off x="16841356" y="9258300"/>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3317" y="1976509"/>
            <a:ext cx="3551819" cy="4059425"/>
            <a:chOff x="0" y="0"/>
            <a:chExt cx="935459" cy="1069149"/>
          </a:xfrm>
        </p:grpSpPr>
        <p:sp>
          <p:nvSpPr>
            <p:cNvPr name="Freeform 4" id="4"/>
            <p:cNvSpPr/>
            <p:nvPr/>
          </p:nvSpPr>
          <p:spPr>
            <a:xfrm flipH="false" flipV="false" rot="0">
              <a:off x="0" y="0"/>
              <a:ext cx="935459" cy="1069149"/>
            </a:xfrm>
            <a:custGeom>
              <a:avLst/>
              <a:gdLst/>
              <a:ahLst/>
              <a:cxnLst/>
              <a:rect r="r" b="b" t="t" l="l"/>
              <a:pathLst>
                <a:path h="1069149" w="935459">
                  <a:moveTo>
                    <a:pt x="0" y="0"/>
                  </a:moveTo>
                  <a:lnTo>
                    <a:pt x="935459" y="0"/>
                  </a:lnTo>
                  <a:lnTo>
                    <a:pt x="935459" y="1069149"/>
                  </a:lnTo>
                  <a:lnTo>
                    <a:pt x="0" y="1069149"/>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935459" cy="1097724"/>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5400000">
            <a:off x="11389487" y="166121"/>
            <a:ext cx="1800881" cy="9938745"/>
            <a:chOff x="0" y="0"/>
            <a:chExt cx="474306" cy="2617612"/>
          </a:xfrm>
        </p:grpSpPr>
        <p:sp>
          <p:nvSpPr>
            <p:cNvPr name="Freeform 7" id="7"/>
            <p:cNvSpPr/>
            <p:nvPr/>
          </p:nvSpPr>
          <p:spPr>
            <a:xfrm flipH="false" flipV="false" rot="0">
              <a:off x="0" y="0"/>
              <a:ext cx="474306" cy="2617612"/>
            </a:xfrm>
            <a:custGeom>
              <a:avLst/>
              <a:gdLst/>
              <a:ahLst/>
              <a:cxnLst/>
              <a:rect r="r" b="b" t="t" l="l"/>
              <a:pathLst>
                <a:path h="2617612" w="474306">
                  <a:moveTo>
                    <a:pt x="0" y="0"/>
                  </a:moveTo>
                  <a:lnTo>
                    <a:pt x="474306" y="0"/>
                  </a:lnTo>
                  <a:lnTo>
                    <a:pt x="474306" y="2617612"/>
                  </a:lnTo>
                  <a:lnTo>
                    <a:pt x="0" y="2617612"/>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474306" cy="2646187"/>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5400000">
            <a:off x="11397189" y="-4076634"/>
            <a:ext cx="1785477" cy="9938745"/>
            <a:chOff x="0" y="0"/>
            <a:chExt cx="470249" cy="2617612"/>
          </a:xfrm>
        </p:grpSpPr>
        <p:sp>
          <p:nvSpPr>
            <p:cNvPr name="Freeform 10" id="10"/>
            <p:cNvSpPr/>
            <p:nvPr/>
          </p:nvSpPr>
          <p:spPr>
            <a:xfrm flipH="false" flipV="false" rot="0">
              <a:off x="0" y="0"/>
              <a:ext cx="470249" cy="2617612"/>
            </a:xfrm>
            <a:custGeom>
              <a:avLst/>
              <a:gdLst/>
              <a:ahLst/>
              <a:cxnLst/>
              <a:rect r="r" b="b" t="t" l="l"/>
              <a:pathLst>
                <a:path h="2617612" w="470249">
                  <a:moveTo>
                    <a:pt x="0" y="0"/>
                  </a:moveTo>
                  <a:lnTo>
                    <a:pt x="470249" y="0"/>
                  </a:lnTo>
                  <a:lnTo>
                    <a:pt x="470249" y="2617612"/>
                  </a:lnTo>
                  <a:lnTo>
                    <a:pt x="0" y="2617612"/>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470249" cy="2646187"/>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16423412" y="8483859"/>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253901" y="2680288"/>
            <a:ext cx="7169511" cy="5443410"/>
          </a:xfrm>
          <a:custGeom>
            <a:avLst/>
            <a:gdLst/>
            <a:ahLst/>
            <a:cxnLst/>
            <a:rect r="r" b="b" t="t" l="l"/>
            <a:pathLst>
              <a:path h="5443410" w="7169511">
                <a:moveTo>
                  <a:pt x="0" y="0"/>
                </a:moveTo>
                <a:lnTo>
                  <a:pt x="7169511" y="0"/>
                </a:lnTo>
                <a:lnTo>
                  <a:pt x="7169511" y="5443409"/>
                </a:lnTo>
                <a:lnTo>
                  <a:pt x="0" y="5443409"/>
                </a:lnTo>
                <a:lnTo>
                  <a:pt x="0" y="0"/>
                </a:lnTo>
                <a:close/>
              </a:path>
            </a:pathLst>
          </a:custGeom>
          <a:blipFill>
            <a:blip r:embed="rId5"/>
            <a:stretch>
              <a:fillRect l="0" t="0" r="-74270" b="0"/>
            </a:stretch>
          </a:blipFill>
        </p:spPr>
      </p:sp>
      <p:sp>
        <p:nvSpPr>
          <p:cNvPr name="TextBox 14" id="14"/>
          <p:cNvSpPr txBox="true"/>
          <p:nvPr/>
        </p:nvSpPr>
        <p:spPr>
          <a:xfrm rot="0">
            <a:off x="332270" y="1083238"/>
            <a:ext cx="5918382" cy="1027470"/>
          </a:xfrm>
          <a:prstGeom prst="rect">
            <a:avLst/>
          </a:prstGeom>
        </p:spPr>
        <p:txBody>
          <a:bodyPr anchor="t" rtlCol="false" tIns="0" lIns="0" bIns="0" rIns="0">
            <a:spAutoFit/>
          </a:bodyPr>
          <a:lstStyle/>
          <a:p>
            <a:pPr algn="l">
              <a:lnSpc>
                <a:spcPts val="7611"/>
              </a:lnSpc>
            </a:pPr>
            <a:r>
              <a:rPr lang="en-US" sz="8011" i="true" spc="-320">
                <a:solidFill>
                  <a:srgbClr val="8AB2A6"/>
                </a:solidFill>
                <a:latin typeface="Anton Italics"/>
                <a:ea typeface="Anton Italics"/>
                <a:cs typeface="Anton Italics"/>
                <a:sym typeface="Anton Italics"/>
              </a:rPr>
              <a:t>USER STORIES </a:t>
            </a:r>
          </a:p>
        </p:txBody>
      </p:sp>
      <p:sp>
        <p:nvSpPr>
          <p:cNvPr name="TextBox 15" id="15"/>
          <p:cNvSpPr txBox="true"/>
          <p:nvPr/>
        </p:nvSpPr>
        <p:spPr>
          <a:xfrm rot="0">
            <a:off x="488963" y="3584311"/>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USER STORIES </a:t>
            </a:r>
          </a:p>
        </p:txBody>
      </p:sp>
      <p:sp>
        <p:nvSpPr>
          <p:cNvPr name="TextBox 16" id="16"/>
          <p:cNvSpPr txBox="true"/>
          <p:nvPr/>
        </p:nvSpPr>
        <p:spPr>
          <a:xfrm rot="0">
            <a:off x="488963" y="4544774"/>
            <a:ext cx="5234349" cy="1790700"/>
          </a:xfrm>
          <a:prstGeom prst="rect">
            <a:avLst/>
          </a:prstGeom>
        </p:spPr>
        <p:txBody>
          <a:bodyPr anchor="t" rtlCol="false" tIns="0" lIns="0" bIns="0" rIns="0">
            <a:spAutoFit/>
          </a:bodyPr>
          <a:lstStyle/>
          <a:p>
            <a:pPr algn="just" marL="435042" indent="-217521" lvl="1">
              <a:lnSpc>
                <a:spcPts val="2418"/>
              </a:lnSpc>
              <a:buFont typeface="Arial"/>
              <a:buChar char="•"/>
            </a:pPr>
            <a:r>
              <a:rPr lang="en-US" sz="2015" spc="-40">
                <a:solidFill>
                  <a:srgbClr val="FFFFFF"/>
                </a:solidFill>
                <a:latin typeface="Open Sauce"/>
                <a:ea typeface="Open Sauce"/>
                <a:cs typeface="Open Sauce"/>
                <a:sym typeface="Open Sauce"/>
              </a:rPr>
              <a:t>US16 - Edit existing user details as an Admin</a:t>
            </a:r>
          </a:p>
          <a:p>
            <a:pPr algn="l">
              <a:lnSpc>
                <a:spcPts val="1538"/>
              </a:lnSpc>
            </a:pPr>
          </a:p>
          <a:p>
            <a:pPr algn="l" marL="435042" indent="-217521" lvl="1">
              <a:lnSpc>
                <a:spcPts val="2418"/>
              </a:lnSpc>
              <a:buFont typeface="Arial"/>
              <a:buChar char="•"/>
            </a:pPr>
            <a:r>
              <a:rPr lang="en-US" sz="2015" spc="-40">
                <a:solidFill>
                  <a:srgbClr val="FFFFFF"/>
                </a:solidFill>
                <a:latin typeface="Open Sauce"/>
                <a:ea typeface="Open Sauce"/>
                <a:cs typeface="Open Sauce"/>
                <a:sym typeface="Open Sauce"/>
              </a:rPr>
              <a:t>US17  - Delete a user as an Admin </a:t>
            </a:r>
          </a:p>
          <a:p>
            <a:pPr algn="l">
              <a:lnSpc>
                <a:spcPts val="2418"/>
              </a:lnSpc>
            </a:pPr>
          </a:p>
          <a:p>
            <a:pPr algn="l">
              <a:lnSpc>
                <a:spcPts val="1538"/>
              </a:lnSpc>
            </a:pPr>
          </a:p>
          <a:p>
            <a:pPr algn="l">
              <a:lnSpc>
                <a:spcPts val="1538"/>
              </a:lnSpc>
            </a:pPr>
          </a:p>
        </p:txBody>
      </p:sp>
      <p:sp>
        <p:nvSpPr>
          <p:cNvPr name="TextBox 17" id="17"/>
          <p:cNvSpPr txBox="true"/>
          <p:nvPr/>
        </p:nvSpPr>
        <p:spPr>
          <a:xfrm rot="0">
            <a:off x="488963" y="6021638"/>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TEST CASES </a:t>
            </a:r>
          </a:p>
        </p:txBody>
      </p:sp>
      <p:sp>
        <p:nvSpPr>
          <p:cNvPr name="TextBox 18" id="18"/>
          <p:cNvSpPr txBox="true"/>
          <p:nvPr/>
        </p:nvSpPr>
        <p:spPr>
          <a:xfrm rot="0">
            <a:off x="488963" y="6833403"/>
            <a:ext cx="4588486" cy="2204325"/>
          </a:xfrm>
          <a:prstGeom prst="rect">
            <a:avLst/>
          </a:prstGeom>
        </p:spPr>
        <p:txBody>
          <a:bodyPr anchor="t" rtlCol="false" tIns="0" lIns="0" bIns="0" rIns="0">
            <a:spAutoFit/>
          </a:bodyPr>
          <a:lstStyle/>
          <a:p>
            <a:pPr algn="just" marL="381363" indent="-190681" lvl="1">
              <a:lnSpc>
                <a:spcPts val="2119"/>
              </a:lnSpc>
              <a:buFont typeface="Arial"/>
              <a:buChar char="•"/>
            </a:pPr>
            <a:r>
              <a:rPr lang="en-US" sz="1766" spc="-35">
                <a:solidFill>
                  <a:srgbClr val="FFFFFF"/>
                </a:solidFill>
                <a:latin typeface="Open Sauce"/>
                <a:ea typeface="Open Sauce"/>
                <a:cs typeface="Open Sauce"/>
                <a:sym typeface="Open Sauce"/>
              </a:rPr>
              <a:t>US16_TC001  - Verify editing user details</a:t>
            </a:r>
          </a:p>
          <a:p>
            <a:pPr algn="just" marL="381363" indent="-190681" lvl="1">
              <a:lnSpc>
                <a:spcPts val="2119"/>
              </a:lnSpc>
              <a:buFont typeface="Arial"/>
              <a:buChar char="•"/>
            </a:pPr>
            <a:r>
              <a:rPr lang="en-US" sz="1766" spc="-35">
                <a:solidFill>
                  <a:srgbClr val="FFFFFF"/>
                </a:solidFill>
                <a:latin typeface="Open Sauce"/>
                <a:ea typeface="Open Sauce"/>
                <a:cs typeface="Open Sauce"/>
                <a:sym typeface="Open Sauce"/>
              </a:rPr>
              <a:t>US17_TC001 - Verify deleting user from list</a:t>
            </a:r>
          </a:p>
          <a:p>
            <a:pPr algn="just" marL="381363" indent="-190681" lvl="1">
              <a:lnSpc>
                <a:spcPts val="2119"/>
              </a:lnSpc>
              <a:buFont typeface="Arial"/>
              <a:buChar char="•"/>
            </a:pPr>
            <a:r>
              <a:rPr lang="en-US" sz="1766" spc="-35">
                <a:solidFill>
                  <a:srgbClr val="FFFFFF"/>
                </a:solidFill>
                <a:latin typeface="Open Sauce"/>
                <a:ea typeface="Open Sauce"/>
                <a:cs typeface="Open Sauce"/>
                <a:sym typeface="Open Sauce"/>
              </a:rPr>
              <a:t>US17_TC002 -Verify canceling delete action</a:t>
            </a:r>
          </a:p>
          <a:p>
            <a:pPr algn="just">
              <a:lnSpc>
                <a:spcPts val="2119"/>
              </a:lnSpc>
            </a:pPr>
          </a:p>
          <a:p>
            <a:pPr algn="l">
              <a:lnSpc>
                <a:spcPts val="2119"/>
              </a:lnSpc>
            </a:pPr>
          </a:p>
          <a:p>
            <a:pPr algn="l">
              <a:lnSpc>
                <a:spcPts val="1348"/>
              </a:lnSpc>
            </a:pPr>
          </a:p>
          <a:p>
            <a:pPr algn="l">
              <a:lnSpc>
                <a:spcPts val="1348"/>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038963" y="4007573"/>
            <a:ext cx="6611104" cy="4206421"/>
          </a:xfrm>
          <a:custGeom>
            <a:avLst/>
            <a:gdLst/>
            <a:ahLst/>
            <a:cxnLst/>
            <a:rect r="r" b="b" t="t" l="l"/>
            <a:pathLst>
              <a:path h="4206421" w="6611104">
                <a:moveTo>
                  <a:pt x="0" y="0"/>
                </a:moveTo>
                <a:lnTo>
                  <a:pt x="6611104" y="0"/>
                </a:lnTo>
                <a:lnTo>
                  <a:pt x="6611104" y="4206421"/>
                </a:lnTo>
                <a:lnTo>
                  <a:pt x="0" y="4206421"/>
                </a:lnTo>
                <a:lnTo>
                  <a:pt x="0" y="0"/>
                </a:lnTo>
                <a:close/>
              </a:path>
            </a:pathLst>
          </a:custGeom>
          <a:blipFill>
            <a:blip r:embed="rId3"/>
            <a:stretch>
              <a:fillRect l="0" t="0" r="0" b="0"/>
            </a:stretch>
          </a:blipFill>
        </p:spPr>
      </p:sp>
      <p:sp>
        <p:nvSpPr>
          <p:cNvPr name="Freeform 7" id="7"/>
          <p:cNvSpPr/>
          <p:nvPr/>
        </p:nvSpPr>
        <p:spPr>
          <a:xfrm flipH="false" flipV="false" rot="0">
            <a:off x="2408509" y="4007573"/>
            <a:ext cx="6735491" cy="4225318"/>
          </a:xfrm>
          <a:custGeom>
            <a:avLst/>
            <a:gdLst/>
            <a:ahLst/>
            <a:cxnLst/>
            <a:rect r="r" b="b" t="t" l="l"/>
            <a:pathLst>
              <a:path h="4225318" w="6735491">
                <a:moveTo>
                  <a:pt x="0" y="0"/>
                </a:moveTo>
                <a:lnTo>
                  <a:pt x="6735491" y="0"/>
                </a:lnTo>
                <a:lnTo>
                  <a:pt x="6735491" y="4225318"/>
                </a:lnTo>
                <a:lnTo>
                  <a:pt x="0" y="4225318"/>
                </a:lnTo>
                <a:lnTo>
                  <a:pt x="0" y="0"/>
                </a:lnTo>
                <a:close/>
              </a:path>
            </a:pathLst>
          </a:custGeom>
          <a:blipFill>
            <a:blip r:embed="rId4"/>
            <a:stretch>
              <a:fillRect l="0" t="0" r="-11306" b="0"/>
            </a:stretch>
          </a:blipFill>
        </p:spPr>
      </p:sp>
      <p:sp>
        <p:nvSpPr>
          <p:cNvPr name="TextBox 8" id="8"/>
          <p:cNvSpPr txBox="true"/>
          <p:nvPr/>
        </p:nvSpPr>
        <p:spPr>
          <a:xfrm rot="0">
            <a:off x="1134436" y="1084030"/>
            <a:ext cx="8009564" cy="2657004"/>
          </a:xfrm>
          <a:prstGeom prst="rect">
            <a:avLst/>
          </a:prstGeom>
        </p:spPr>
        <p:txBody>
          <a:bodyPr anchor="t" rtlCol="false" tIns="0" lIns="0" bIns="0" rIns="0">
            <a:spAutoFit/>
          </a:bodyPr>
          <a:lstStyle/>
          <a:p>
            <a:pPr algn="l">
              <a:lnSpc>
                <a:spcPts val="10167"/>
              </a:lnSpc>
            </a:pPr>
            <a:r>
              <a:rPr lang="en-US" sz="10702" i="true" spc="-428">
                <a:solidFill>
                  <a:srgbClr val="8AB2A6"/>
                </a:solidFill>
                <a:latin typeface="Anton Italics"/>
                <a:ea typeface="Anton Italics"/>
                <a:cs typeface="Anton Italics"/>
                <a:sym typeface="Anton Italics"/>
              </a:rPr>
              <a:t>BUGS</a:t>
            </a:r>
          </a:p>
          <a:p>
            <a:pPr algn="l">
              <a:lnSpc>
                <a:spcPts val="10167"/>
              </a:lnSpc>
            </a:pPr>
          </a:p>
        </p:txBody>
      </p:sp>
      <p:sp>
        <p:nvSpPr>
          <p:cNvPr name="Freeform 9" id="9"/>
          <p:cNvSpPr/>
          <p:nvPr/>
        </p:nvSpPr>
        <p:spPr>
          <a:xfrm flipH="false" flipV="false" rot="0">
            <a:off x="16423412" y="8840356"/>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566226" y="2981270"/>
            <a:ext cx="4723954" cy="323215"/>
          </a:xfrm>
          <a:prstGeom prst="rect">
            <a:avLst/>
          </a:prstGeom>
        </p:spPr>
        <p:txBody>
          <a:bodyPr anchor="t" rtlCol="false" tIns="0" lIns="0" bIns="0" rIns="0">
            <a:spAutoFit/>
          </a:bodyPr>
          <a:lstStyle/>
          <a:p>
            <a:pPr algn="ctr">
              <a:lnSpc>
                <a:spcPts val="2659"/>
              </a:lnSpc>
              <a:spcBef>
                <a:spcPct val="0"/>
              </a:spcBef>
            </a:pPr>
            <a:r>
              <a:rPr lang="en-US" sz="1899">
                <a:solidFill>
                  <a:srgbClr val="FEFEFE"/>
                </a:solidFill>
                <a:latin typeface="Open Sauce Light"/>
                <a:ea typeface="Open Sauce Light"/>
                <a:cs typeface="Open Sauce Light"/>
                <a:sym typeface="Open Sauce Light"/>
              </a:rPr>
              <a:t>Bug: </a:t>
            </a:r>
            <a:r>
              <a:rPr lang="en-US" sz="1899">
                <a:solidFill>
                  <a:srgbClr val="FEFEFE"/>
                </a:solidFill>
                <a:latin typeface="Open Sauce Light"/>
                <a:ea typeface="Open Sauce Light"/>
                <a:cs typeface="Open Sauce Light"/>
                <a:sym typeface="Open Sauce Light"/>
              </a:rPr>
              <a:t>Unable to delete user from Users list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6935" y="4570225"/>
            <a:ext cx="5561537" cy="4688075"/>
          </a:xfrm>
          <a:custGeom>
            <a:avLst/>
            <a:gdLst/>
            <a:ahLst/>
            <a:cxnLst/>
            <a:rect r="r" b="b" t="t" l="l"/>
            <a:pathLst>
              <a:path h="4688075" w="5561537">
                <a:moveTo>
                  <a:pt x="0" y="0"/>
                </a:moveTo>
                <a:lnTo>
                  <a:pt x="5561537" y="0"/>
                </a:lnTo>
                <a:lnTo>
                  <a:pt x="5561537" y="4688075"/>
                </a:lnTo>
                <a:lnTo>
                  <a:pt x="0" y="4688075"/>
                </a:lnTo>
                <a:lnTo>
                  <a:pt x="0" y="0"/>
                </a:lnTo>
                <a:close/>
              </a:path>
            </a:pathLst>
          </a:custGeom>
          <a:blipFill>
            <a:blip r:embed="rId5"/>
            <a:stretch>
              <a:fillRect l="0" t="0" r="-49524" b="0"/>
            </a:stretch>
          </a:blipFill>
        </p:spPr>
      </p:sp>
      <p:sp>
        <p:nvSpPr>
          <p:cNvPr name="Freeform 8" id="8"/>
          <p:cNvSpPr/>
          <p:nvPr/>
        </p:nvSpPr>
        <p:spPr>
          <a:xfrm flipH="false" flipV="false" rot="0">
            <a:off x="10941079" y="5465653"/>
            <a:ext cx="5954816" cy="3653788"/>
          </a:xfrm>
          <a:custGeom>
            <a:avLst/>
            <a:gdLst/>
            <a:ahLst/>
            <a:cxnLst/>
            <a:rect r="r" b="b" t="t" l="l"/>
            <a:pathLst>
              <a:path h="3653788" w="5954816">
                <a:moveTo>
                  <a:pt x="0" y="0"/>
                </a:moveTo>
                <a:lnTo>
                  <a:pt x="5954817" y="0"/>
                </a:lnTo>
                <a:lnTo>
                  <a:pt x="5954817" y="3653788"/>
                </a:lnTo>
                <a:lnTo>
                  <a:pt x="0" y="3653788"/>
                </a:lnTo>
                <a:lnTo>
                  <a:pt x="0" y="0"/>
                </a:lnTo>
                <a:close/>
              </a:path>
            </a:pathLst>
          </a:custGeom>
          <a:blipFill>
            <a:blip r:embed="rId6"/>
            <a:stretch>
              <a:fillRect l="0" t="0" r="-110673" b="0"/>
            </a:stretch>
          </a:blipFill>
        </p:spPr>
      </p:sp>
      <p:sp>
        <p:nvSpPr>
          <p:cNvPr name="Freeform 9" id="9"/>
          <p:cNvSpPr/>
          <p:nvPr/>
        </p:nvSpPr>
        <p:spPr>
          <a:xfrm flipH="false" flipV="false" rot="0">
            <a:off x="10941079" y="1238464"/>
            <a:ext cx="5954816" cy="4059781"/>
          </a:xfrm>
          <a:custGeom>
            <a:avLst/>
            <a:gdLst/>
            <a:ahLst/>
            <a:cxnLst/>
            <a:rect r="r" b="b" t="t" l="l"/>
            <a:pathLst>
              <a:path h="4059781" w="5954816">
                <a:moveTo>
                  <a:pt x="0" y="0"/>
                </a:moveTo>
                <a:lnTo>
                  <a:pt x="5954817" y="0"/>
                </a:lnTo>
                <a:lnTo>
                  <a:pt x="5954817" y="4059781"/>
                </a:lnTo>
                <a:lnTo>
                  <a:pt x="0" y="4059781"/>
                </a:lnTo>
                <a:lnTo>
                  <a:pt x="0" y="0"/>
                </a:lnTo>
                <a:close/>
              </a:path>
            </a:pathLst>
          </a:custGeom>
          <a:blipFill>
            <a:blip r:embed="rId7"/>
            <a:stretch>
              <a:fillRect l="0" t="0" r="-21743" b="0"/>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772704" y="2452012"/>
            <a:ext cx="7318843" cy="1371600"/>
          </a:xfrm>
          <a:prstGeom prst="rect">
            <a:avLst/>
          </a:prstGeom>
        </p:spPr>
        <p:txBody>
          <a:bodyPr anchor="t" rtlCol="false" tIns="0" lIns="0" bIns="0" rIns="0">
            <a:spAutoFit/>
          </a:bodyPr>
          <a:lstStyle/>
          <a:p>
            <a:pPr algn="l">
              <a:lnSpc>
                <a:spcPts val="2759"/>
              </a:lnSpc>
            </a:pP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Smok</a:t>
            </a:r>
            <a:r>
              <a:rPr lang="en-US" b="true" sz="2299" i="true" spc="-45">
                <a:solidFill>
                  <a:srgbClr val="FFFFFF"/>
                </a:solidFill>
                <a:latin typeface="Open Sauce Bold Italics"/>
                <a:ea typeface="Open Sauce Bold Italics"/>
                <a:cs typeface="Open Sauce Bold Italics"/>
                <a:sym typeface="Open Sauce Bold Italics"/>
              </a:rPr>
              <a:t>e Test &amp; Regression Test Suite for Products &amp; Favorites functionally</a:t>
            </a:r>
          </a:p>
          <a:p>
            <a:pPr algn="l">
              <a:lnSpc>
                <a:spcPts val="27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A0D10"/>
        </a:solidFill>
      </p:bgPr>
    </p:bg>
    <p:spTree>
      <p:nvGrpSpPr>
        <p:cNvPr id="1" name=""/>
        <p:cNvGrpSpPr/>
        <p:nvPr/>
      </p:nvGrpSpPr>
      <p:grpSpPr>
        <a:xfrm>
          <a:off x="0" y="0"/>
          <a:ext cx="0" cy="0"/>
          <a:chOff x="0" y="0"/>
          <a:chExt cx="0" cy="0"/>
        </a:xfrm>
      </p:grpSpPr>
      <p:sp>
        <p:nvSpPr>
          <p:cNvPr name="Freeform 2" id="2"/>
          <p:cNvSpPr/>
          <p:nvPr/>
        </p:nvSpPr>
        <p:spPr>
          <a:xfrm flipH="false" flipV="false" rot="0">
            <a:off x="16841356" y="9258300"/>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4634" y="4311545"/>
            <a:ext cx="4504753" cy="3361672"/>
          </a:xfrm>
          <a:custGeom>
            <a:avLst/>
            <a:gdLst/>
            <a:ahLst/>
            <a:cxnLst/>
            <a:rect r="r" b="b" t="t" l="l"/>
            <a:pathLst>
              <a:path h="3361672" w="4504753">
                <a:moveTo>
                  <a:pt x="0" y="0"/>
                </a:moveTo>
                <a:lnTo>
                  <a:pt x="4504753" y="0"/>
                </a:lnTo>
                <a:lnTo>
                  <a:pt x="4504753" y="3361673"/>
                </a:lnTo>
                <a:lnTo>
                  <a:pt x="0" y="3361673"/>
                </a:lnTo>
                <a:lnTo>
                  <a:pt x="0" y="0"/>
                </a:lnTo>
                <a:close/>
              </a:path>
            </a:pathLst>
          </a:custGeom>
          <a:blipFill>
            <a:blip r:embed="rId4"/>
            <a:stretch>
              <a:fillRect l="0" t="0" r="0" b="0"/>
            </a:stretch>
          </a:blipFill>
        </p:spPr>
      </p:sp>
      <p:sp>
        <p:nvSpPr>
          <p:cNvPr name="Freeform 4" id="4"/>
          <p:cNvSpPr/>
          <p:nvPr/>
        </p:nvSpPr>
        <p:spPr>
          <a:xfrm flipH="false" flipV="false" rot="0">
            <a:off x="12054634" y="128474"/>
            <a:ext cx="4504753" cy="3823409"/>
          </a:xfrm>
          <a:custGeom>
            <a:avLst/>
            <a:gdLst/>
            <a:ahLst/>
            <a:cxnLst/>
            <a:rect r="r" b="b" t="t" l="l"/>
            <a:pathLst>
              <a:path h="3823409" w="4504753">
                <a:moveTo>
                  <a:pt x="0" y="0"/>
                </a:moveTo>
                <a:lnTo>
                  <a:pt x="4504753" y="0"/>
                </a:lnTo>
                <a:lnTo>
                  <a:pt x="4504753" y="3823409"/>
                </a:lnTo>
                <a:lnTo>
                  <a:pt x="0" y="3823409"/>
                </a:lnTo>
                <a:lnTo>
                  <a:pt x="0" y="0"/>
                </a:lnTo>
                <a:close/>
              </a:path>
            </a:pathLst>
          </a:custGeom>
          <a:blipFill>
            <a:blip r:embed="rId5"/>
            <a:stretch>
              <a:fillRect l="0" t="0" r="0" b="0"/>
            </a:stretch>
          </a:blipFill>
        </p:spPr>
      </p:sp>
      <p:sp>
        <p:nvSpPr>
          <p:cNvPr name="Freeform 5" id="5"/>
          <p:cNvSpPr/>
          <p:nvPr/>
        </p:nvSpPr>
        <p:spPr>
          <a:xfrm flipH="false" flipV="false" rot="0">
            <a:off x="12054634" y="7905745"/>
            <a:ext cx="4504753" cy="2320825"/>
          </a:xfrm>
          <a:custGeom>
            <a:avLst/>
            <a:gdLst/>
            <a:ahLst/>
            <a:cxnLst/>
            <a:rect r="r" b="b" t="t" l="l"/>
            <a:pathLst>
              <a:path h="2320825" w="4504753">
                <a:moveTo>
                  <a:pt x="0" y="0"/>
                </a:moveTo>
                <a:lnTo>
                  <a:pt x="4504753" y="0"/>
                </a:lnTo>
                <a:lnTo>
                  <a:pt x="4504753" y="2320825"/>
                </a:lnTo>
                <a:lnTo>
                  <a:pt x="0" y="2320825"/>
                </a:lnTo>
                <a:lnTo>
                  <a:pt x="0" y="0"/>
                </a:lnTo>
                <a:close/>
              </a:path>
            </a:pathLst>
          </a:custGeom>
          <a:blipFill>
            <a:blip r:embed="rId6"/>
            <a:stretch>
              <a:fillRect l="-5141" t="0" r="0" b="0"/>
            </a:stretch>
          </a:blipFill>
        </p:spPr>
      </p:sp>
      <p:sp>
        <p:nvSpPr>
          <p:cNvPr name="TextBox 6" id="6"/>
          <p:cNvSpPr txBox="true"/>
          <p:nvPr/>
        </p:nvSpPr>
        <p:spPr>
          <a:xfrm rot="0">
            <a:off x="508001" y="863027"/>
            <a:ext cx="8820593" cy="927867"/>
          </a:xfrm>
          <a:prstGeom prst="rect">
            <a:avLst/>
          </a:prstGeom>
        </p:spPr>
        <p:txBody>
          <a:bodyPr anchor="t" rtlCol="false" tIns="0" lIns="0" bIns="0" rIns="0">
            <a:spAutoFit/>
          </a:bodyPr>
          <a:lstStyle/>
          <a:p>
            <a:pPr algn="l">
              <a:lnSpc>
                <a:spcPts val="6957"/>
              </a:lnSpc>
            </a:pPr>
            <a:r>
              <a:rPr lang="en-US" sz="7324" i="true" spc="-292">
                <a:solidFill>
                  <a:srgbClr val="8AB2A6"/>
                </a:solidFill>
                <a:latin typeface="Anton Italics"/>
                <a:ea typeface="Anton Italics"/>
                <a:cs typeface="Anton Italics"/>
                <a:sym typeface="Anton Italics"/>
              </a:rPr>
              <a:t>USER STORIES </a:t>
            </a:r>
          </a:p>
        </p:txBody>
      </p:sp>
      <p:sp>
        <p:nvSpPr>
          <p:cNvPr name="TextBox 7" id="7"/>
          <p:cNvSpPr txBox="true"/>
          <p:nvPr/>
        </p:nvSpPr>
        <p:spPr>
          <a:xfrm rot="0">
            <a:off x="285806" y="2003959"/>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USER STORIES </a:t>
            </a:r>
          </a:p>
        </p:txBody>
      </p:sp>
      <p:sp>
        <p:nvSpPr>
          <p:cNvPr name="TextBox 8" id="8"/>
          <p:cNvSpPr txBox="true"/>
          <p:nvPr/>
        </p:nvSpPr>
        <p:spPr>
          <a:xfrm rot="0">
            <a:off x="120883" y="2844695"/>
            <a:ext cx="3037123" cy="2933700"/>
          </a:xfrm>
          <a:prstGeom prst="rect">
            <a:avLst/>
          </a:prstGeom>
        </p:spPr>
        <p:txBody>
          <a:bodyPr anchor="t" rtlCol="false" tIns="0" lIns="0" bIns="0" rIns="0">
            <a:spAutoFit/>
          </a:bodyPr>
          <a:lstStyle/>
          <a:p>
            <a:pPr algn="just" marL="302261" indent="-151130" lvl="1">
              <a:lnSpc>
                <a:spcPts val="1680"/>
              </a:lnSpc>
              <a:buFont typeface="Arial"/>
              <a:buChar char="•"/>
            </a:pPr>
            <a:r>
              <a:rPr lang="en-US" sz="1400" spc="-28">
                <a:solidFill>
                  <a:srgbClr val="FFFFFF"/>
                </a:solidFill>
                <a:latin typeface="Open Sauce"/>
                <a:ea typeface="Open Sauce"/>
                <a:cs typeface="Open Sauce"/>
                <a:sym typeface="Open Sauce"/>
              </a:rPr>
              <a:t>US18 - View all stores in the system as an Admin.</a:t>
            </a:r>
          </a:p>
          <a:p>
            <a:pPr algn="l">
              <a:lnSpc>
                <a:spcPts val="1680"/>
              </a:lnSpc>
            </a:pPr>
          </a:p>
          <a:p>
            <a:pPr algn="l" marL="302261" indent="-151130" lvl="1">
              <a:lnSpc>
                <a:spcPts val="1680"/>
              </a:lnSpc>
              <a:buFont typeface="Arial"/>
              <a:buChar char="•"/>
            </a:pPr>
            <a:r>
              <a:rPr lang="en-US" sz="1400" spc="-28">
                <a:solidFill>
                  <a:srgbClr val="FFFFFF"/>
                </a:solidFill>
                <a:latin typeface="Open Sauce"/>
                <a:ea typeface="Open Sauce"/>
                <a:cs typeface="Open Sauce"/>
                <a:sym typeface="Open Sauce"/>
              </a:rPr>
              <a:t>US19 - Add a new store as an Admin.</a:t>
            </a:r>
          </a:p>
          <a:p>
            <a:pPr algn="l" marL="302261" indent="-151130" lvl="1">
              <a:lnSpc>
                <a:spcPts val="1680"/>
              </a:lnSpc>
              <a:buFont typeface="Arial"/>
              <a:buChar char="•"/>
            </a:pPr>
          </a:p>
          <a:p>
            <a:pPr algn="l" marL="302261" indent="-151130" lvl="1">
              <a:lnSpc>
                <a:spcPts val="1680"/>
              </a:lnSpc>
              <a:buFont typeface="Arial"/>
              <a:buChar char="•"/>
            </a:pPr>
            <a:r>
              <a:rPr lang="en-US" sz="1400" spc="-28">
                <a:solidFill>
                  <a:srgbClr val="FFFFFF"/>
                </a:solidFill>
                <a:latin typeface="Open Sauce"/>
                <a:ea typeface="Open Sauce"/>
                <a:cs typeface="Open Sauce"/>
                <a:sym typeface="Open Sauce"/>
              </a:rPr>
              <a:t>US20 - Edit existing store details as an Admin.</a:t>
            </a:r>
          </a:p>
          <a:p>
            <a:pPr algn="l" marL="302261" indent="-151130" lvl="1">
              <a:lnSpc>
                <a:spcPts val="1680"/>
              </a:lnSpc>
              <a:buFont typeface="Arial"/>
              <a:buChar char="•"/>
            </a:pPr>
          </a:p>
          <a:p>
            <a:pPr algn="l" marL="302261" indent="-151130" lvl="1">
              <a:lnSpc>
                <a:spcPts val="1680"/>
              </a:lnSpc>
              <a:buFont typeface="Arial"/>
              <a:buChar char="•"/>
            </a:pPr>
            <a:r>
              <a:rPr lang="en-US" sz="1400" spc="-28">
                <a:solidFill>
                  <a:srgbClr val="FFFFFF"/>
                </a:solidFill>
                <a:latin typeface="Open Sauce"/>
                <a:ea typeface="Open Sauce"/>
                <a:cs typeface="Open Sauce"/>
                <a:sym typeface="Open Sauce"/>
              </a:rPr>
              <a:t>US21- Delete a store as an Admin.</a:t>
            </a:r>
          </a:p>
          <a:p>
            <a:pPr algn="l">
              <a:lnSpc>
                <a:spcPts val="1680"/>
              </a:lnSpc>
            </a:pPr>
          </a:p>
          <a:p>
            <a:pPr algn="l">
              <a:lnSpc>
                <a:spcPts val="1680"/>
              </a:lnSpc>
            </a:pPr>
          </a:p>
          <a:p>
            <a:pPr algn="l">
              <a:lnSpc>
                <a:spcPts val="1680"/>
              </a:lnSpc>
            </a:pPr>
          </a:p>
        </p:txBody>
      </p:sp>
      <p:sp>
        <p:nvSpPr>
          <p:cNvPr name="TextBox 9" id="9"/>
          <p:cNvSpPr txBox="true"/>
          <p:nvPr/>
        </p:nvSpPr>
        <p:spPr>
          <a:xfrm rot="0">
            <a:off x="4203159" y="2003959"/>
            <a:ext cx="3999815"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TEST CASES </a:t>
            </a:r>
          </a:p>
        </p:txBody>
      </p:sp>
      <p:sp>
        <p:nvSpPr>
          <p:cNvPr name="TextBox 10" id="10"/>
          <p:cNvSpPr txBox="true"/>
          <p:nvPr/>
        </p:nvSpPr>
        <p:spPr>
          <a:xfrm rot="0">
            <a:off x="3811017" y="2844695"/>
            <a:ext cx="5041373" cy="7381875"/>
          </a:xfrm>
          <a:prstGeom prst="rect">
            <a:avLst/>
          </a:prstGeom>
        </p:spPr>
        <p:txBody>
          <a:bodyPr anchor="t" rtlCol="false" tIns="0" lIns="0" bIns="0" rIns="0">
            <a:spAutoFit/>
          </a:bodyPr>
          <a:lstStyle/>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US18_TC001  - Verify Admin can view all stores list.</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US19_TC001 - Verify adding a new store with valid data.</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US19_TC002 - Verify error message for missing required fields.</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US20_TC001 - Verify successful update of store details.</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US20_TC003 - Verify error for missing/invalid inputs during edit.</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US20_TC005 - Verify updated data reflects in the list after saving.</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US21_TC001 - Verify delete confirmation dialog appears.</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US21_TC003 - Verify store is deleted after confirming deletion.</a:t>
            </a:r>
          </a:p>
          <a:p>
            <a:pPr algn="just">
              <a:lnSpc>
                <a:spcPts val="1920"/>
              </a:lnSpc>
            </a:pPr>
          </a:p>
          <a:p>
            <a:pPr algn="just" marL="345441" indent="-172721" lvl="1">
              <a:lnSpc>
                <a:spcPts val="1920"/>
              </a:lnSpc>
              <a:buFont typeface="Arial"/>
              <a:buChar char="•"/>
            </a:pPr>
            <a:r>
              <a:rPr lang="en-US" sz="1600" spc="-32">
                <a:solidFill>
                  <a:srgbClr val="FFFFFF"/>
                </a:solidFill>
                <a:latin typeface="Open Sauce"/>
                <a:ea typeface="Open Sauce"/>
                <a:cs typeface="Open Sauce"/>
                <a:sym typeface="Open Sauce"/>
              </a:rPr>
              <a:t>US21_TC005 - Verify canceling deletion keeps the store intact.</a:t>
            </a:r>
          </a:p>
          <a:p>
            <a:pPr algn="just">
              <a:lnSpc>
                <a:spcPts val="1920"/>
              </a:lnSpc>
            </a:pPr>
          </a:p>
          <a:p>
            <a:pPr algn="just">
              <a:lnSpc>
                <a:spcPts val="1920"/>
              </a:lnSpc>
            </a:pPr>
          </a:p>
          <a:p>
            <a:pPr algn="l">
              <a:lnSpc>
                <a:spcPts val="1920"/>
              </a:lnSpc>
            </a:pPr>
          </a:p>
          <a:p>
            <a:pPr algn="l">
              <a:lnSpc>
                <a:spcPts val="1920"/>
              </a:lnSpc>
            </a:pPr>
          </a:p>
          <a:p>
            <a:pPr algn="l">
              <a:lnSpc>
                <a:spcPts val="192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901689" y="392353"/>
            <a:ext cx="8253229" cy="1418441"/>
          </a:xfrm>
          <a:custGeom>
            <a:avLst/>
            <a:gdLst/>
            <a:ahLst/>
            <a:cxnLst/>
            <a:rect r="r" b="b" t="t" l="l"/>
            <a:pathLst>
              <a:path h="1418441" w="8253229">
                <a:moveTo>
                  <a:pt x="0" y="0"/>
                </a:moveTo>
                <a:lnTo>
                  <a:pt x="8253230" y="0"/>
                </a:lnTo>
                <a:lnTo>
                  <a:pt x="8253230" y="1418440"/>
                </a:lnTo>
                <a:lnTo>
                  <a:pt x="0" y="1418440"/>
                </a:lnTo>
                <a:lnTo>
                  <a:pt x="0" y="0"/>
                </a:lnTo>
                <a:close/>
              </a:path>
            </a:pathLst>
          </a:custGeom>
          <a:blipFill>
            <a:blip r:embed="rId5"/>
            <a:stretch>
              <a:fillRect l="0" t="-912" r="0" b="-912"/>
            </a:stretch>
          </a:blipFill>
        </p:spPr>
      </p:sp>
      <p:sp>
        <p:nvSpPr>
          <p:cNvPr name="Freeform 8" id="8"/>
          <p:cNvSpPr/>
          <p:nvPr/>
        </p:nvSpPr>
        <p:spPr>
          <a:xfrm flipH="false" flipV="false" rot="0">
            <a:off x="9901689" y="2400474"/>
            <a:ext cx="8253229" cy="3270342"/>
          </a:xfrm>
          <a:custGeom>
            <a:avLst/>
            <a:gdLst/>
            <a:ahLst/>
            <a:cxnLst/>
            <a:rect r="r" b="b" t="t" l="l"/>
            <a:pathLst>
              <a:path h="3270342" w="8253229">
                <a:moveTo>
                  <a:pt x="0" y="0"/>
                </a:moveTo>
                <a:lnTo>
                  <a:pt x="8253230" y="0"/>
                </a:lnTo>
                <a:lnTo>
                  <a:pt x="8253230" y="3270342"/>
                </a:lnTo>
                <a:lnTo>
                  <a:pt x="0" y="3270342"/>
                </a:lnTo>
                <a:lnTo>
                  <a:pt x="0" y="0"/>
                </a:lnTo>
                <a:close/>
              </a:path>
            </a:pathLst>
          </a:custGeom>
          <a:blipFill>
            <a:blip r:embed="rId6"/>
            <a:stretch>
              <a:fillRect l="0" t="0" r="0" b="0"/>
            </a:stretch>
          </a:blipFill>
        </p:spPr>
      </p:sp>
      <p:sp>
        <p:nvSpPr>
          <p:cNvPr name="TextBox 9" id="9"/>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0" id="10"/>
          <p:cNvSpPr txBox="true"/>
          <p:nvPr/>
        </p:nvSpPr>
        <p:spPr>
          <a:xfrm rot="0">
            <a:off x="886935" y="2400474"/>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User St</a:t>
            </a:r>
            <a:r>
              <a:rPr lang="en-US" sz="2299" spc="-45" b="true">
                <a:solidFill>
                  <a:srgbClr val="FFFFFF"/>
                </a:solidFill>
                <a:latin typeface="Open Sauce Bold"/>
                <a:ea typeface="Open Sauce Bold"/>
                <a:cs typeface="Open Sauce Bold"/>
                <a:sym typeface="Open Sauce Bold"/>
              </a:rPr>
              <a:t>ories and Functional Highlights</a:t>
            </a:r>
          </a:p>
        </p:txBody>
      </p:sp>
      <p:sp>
        <p:nvSpPr>
          <p:cNvPr name="TextBox 11" id="11"/>
          <p:cNvSpPr txBox="true"/>
          <p:nvPr/>
        </p:nvSpPr>
        <p:spPr>
          <a:xfrm rot="0">
            <a:off x="886935" y="3087603"/>
            <a:ext cx="6264088" cy="266700"/>
          </a:xfrm>
          <a:prstGeom prst="rect">
            <a:avLst/>
          </a:prstGeom>
        </p:spPr>
        <p:txBody>
          <a:bodyPr anchor="t" rtlCol="false" tIns="0" lIns="0" bIns="0" rIns="0">
            <a:spAutoFit/>
          </a:bodyPr>
          <a:lstStyle/>
          <a:p>
            <a:pPr algn="just">
              <a:lnSpc>
                <a:spcPts val="2120"/>
              </a:lnSpc>
            </a:pPr>
            <a:r>
              <a:rPr lang="en-US" sz="1767" spc="-35">
                <a:solidFill>
                  <a:srgbClr val="FFFFFF"/>
                </a:solidFill>
                <a:latin typeface="Open Sauce"/>
                <a:ea typeface="Open Sauce"/>
                <a:cs typeface="Open Sauce"/>
                <a:sym typeface="Open Sauce"/>
              </a:rPr>
              <a:t>US18_TC001 - Verify Admin can view all stores list.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037052" y="245352"/>
            <a:ext cx="8911714" cy="4032550"/>
          </a:xfrm>
          <a:custGeom>
            <a:avLst/>
            <a:gdLst/>
            <a:ahLst/>
            <a:cxnLst/>
            <a:rect r="r" b="b" t="t" l="l"/>
            <a:pathLst>
              <a:path h="4032550" w="8911714">
                <a:moveTo>
                  <a:pt x="0" y="0"/>
                </a:moveTo>
                <a:lnTo>
                  <a:pt x="8911714" y="0"/>
                </a:lnTo>
                <a:lnTo>
                  <a:pt x="8911714" y="4032550"/>
                </a:lnTo>
                <a:lnTo>
                  <a:pt x="0" y="4032550"/>
                </a:lnTo>
                <a:lnTo>
                  <a:pt x="0" y="0"/>
                </a:lnTo>
                <a:close/>
              </a:path>
            </a:pathLst>
          </a:custGeom>
          <a:blipFill>
            <a:blip r:embed="rId5"/>
            <a:stretch>
              <a:fillRect l="0" t="0" r="0" b="0"/>
            </a:stretch>
          </a:blipFill>
        </p:spPr>
      </p:sp>
      <p:sp>
        <p:nvSpPr>
          <p:cNvPr name="Freeform 8" id="8"/>
          <p:cNvSpPr/>
          <p:nvPr/>
        </p:nvSpPr>
        <p:spPr>
          <a:xfrm flipH="false" flipV="false" rot="0">
            <a:off x="9144000" y="5317945"/>
            <a:ext cx="8290514" cy="3388748"/>
          </a:xfrm>
          <a:custGeom>
            <a:avLst/>
            <a:gdLst/>
            <a:ahLst/>
            <a:cxnLst/>
            <a:rect r="r" b="b" t="t" l="l"/>
            <a:pathLst>
              <a:path h="3388748" w="8290514">
                <a:moveTo>
                  <a:pt x="0" y="0"/>
                </a:moveTo>
                <a:lnTo>
                  <a:pt x="8290514" y="0"/>
                </a:lnTo>
                <a:lnTo>
                  <a:pt x="8290514" y="3388748"/>
                </a:lnTo>
                <a:lnTo>
                  <a:pt x="0" y="3388748"/>
                </a:lnTo>
                <a:lnTo>
                  <a:pt x="0" y="0"/>
                </a:lnTo>
                <a:close/>
              </a:path>
            </a:pathLst>
          </a:custGeom>
          <a:blipFill>
            <a:blip r:embed="rId6"/>
            <a:stretch>
              <a:fillRect l="0" t="0" r="0" b="0"/>
            </a:stretch>
          </a:blipFill>
        </p:spPr>
      </p:sp>
      <p:sp>
        <p:nvSpPr>
          <p:cNvPr name="TextBox 9" id="9"/>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0" id="10"/>
          <p:cNvSpPr txBox="true"/>
          <p:nvPr/>
        </p:nvSpPr>
        <p:spPr>
          <a:xfrm rot="0">
            <a:off x="886935" y="2431397"/>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1" id="11"/>
          <p:cNvSpPr txBox="true"/>
          <p:nvPr/>
        </p:nvSpPr>
        <p:spPr>
          <a:xfrm rot="0">
            <a:off x="886935" y="3109730"/>
            <a:ext cx="6459933" cy="266700"/>
          </a:xfrm>
          <a:prstGeom prst="rect">
            <a:avLst/>
          </a:prstGeom>
        </p:spPr>
        <p:txBody>
          <a:bodyPr anchor="t" rtlCol="false" tIns="0" lIns="0" bIns="0" rIns="0">
            <a:spAutoFit/>
          </a:bodyPr>
          <a:lstStyle/>
          <a:p>
            <a:pPr algn="just">
              <a:lnSpc>
                <a:spcPts val="2124"/>
              </a:lnSpc>
            </a:pPr>
            <a:r>
              <a:rPr lang="en-US" sz="1770" spc="-35">
                <a:solidFill>
                  <a:srgbClr val="FFFFFF"/>
                </a:solidFill>
                <a:latin typeface="Open Sauce"/>
                <a:ea typeface="Open Sauce"/>
                <a:cs typeface="Open Sauce"/>
                <a:sym typeface="Open Sauce"/>
              </a:rPr>
              <a:t>US19_TC001 - Verify adding a new store with valid data.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875842" y="161777"/>
            <a:ext cx="8022123" cy="5174269"/>
          </a:xfrm>
          <a:custGeom>
            <a:avLst/>
            <a:gdLst/>
            <a:ahLst/>
            <a:cxnLst/>
            <a:rect r="r" b="b" t="t" l="l"/>
            <a:pathLst>
              <a:path h="5174269" w="8022123">
                <a:moveTo>
                  <a:pt x="0" y="0"/>
                </a:moveTo>
                <a:lnTo>
                  <a:pt x="8022123" y="0"/>
                </a:lnTo>
                <a:lnTo>
                  <a:pt x="8022123" y="5174269"/>
                </a:lnTo>
                <a:lnTo>
                  <a:pt x="0" y="5174269"/>
                </a:lnTo>
                <a:lnTo>
                  <a:pt x="0" y="0"/>
                </a:lnTo>
                <a:close/>
              </a:path>
            </a:pathLst>
          </a:custGeom>
          <a:blipFill>
            <a:blip r:embed="rId5"/>
            <a:stretch>
              <a:fillRect l="0" t="0" r="0" b="0"/>
            </a:stretch>
          </a:blipFill>
        </p:spPr>
      </p:sp>
      <p:sp>
        <p:nvSpPr>
          <p:cNvPr name="Freeform 8" id="8"/>
          <p:cNvSpPr/>
          <p:nvPr/>
        </p:nvSpPr>
        <p:spPr>
          <a:xfrm flipH="false" flipV="false" rot="0">
            <a:off x="9875842" y="5574516"/>
            <a:ext cx="8022123" cy="3379319"/>
          </a:xfrm>
          <a:custGeom>
            <a:avLst/>
            <a:gdLst/>
            <a:ahLst/>
            <a:cxnLst/>
            <a:rect r="r" b="b" t="t" l="l"/>
            <a:pathLst>
              <a:path h="3379319" w="8022123">
                <a:moveTo>
                  <a:pt x="0" y="0"/>
                </a:moveTo>
                <a:lnTo>
                  <a:pt x="8022123" y="0"/>
                </a:lnTo>
                <a:lnTo>
                  <a:pt x="8022123" y="3379319"/>
                </a:lnTo>
                <a:lnTo>
                  <a:pt x="0" y="3379319"/>
                </a:lnTo>
                <a:lnTo>
                  <a:pt x="0" y="0"/>
                </a:lnTo>
                <a:close/>
              </a:path>
            </a:pathLst>
          </a:custGeom>
          <a:blipFill>
            <a:blip r:embed="rId6"/>
            <a:stretch>
              <a:fillRect l="0" t="0" r="0" b="0"/>
            </a:stretch>
          </a:blipFill>
        </p:spPr>
      </p:sp>
      <p:sp>
        <p:nvSpPr>
          <p:cNvPr name="TextBox 9" id="9"/>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0" id="10"/>
          <p:cNvSpPr txBox="true"/>
          <p:nvPr/>
        </p:nvSpPr>
        <p:spPr>
          <a:xfrm rot="0">
            <a:off x="886935" y="2406011"/>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1" id="11"/>
          <p:cNvSpPr txBox="true"/>
          <p:nvPr/>
        </p:nvSpPr>
        <p:spPr>
          <a:xfrm rot="0">
            <a:off x="886935" y="3089115"/>
            <a:ext cx="6676393" cy="266700"/>
          </a:xfrm>
          <a:prstGeom prst="rect">
            <a:avLst/>
          </a:prstGeom>
        </p:spPr>
        <p:txBody>
          <a:bodyPr anchor="t" rtlCol="false" tIns="0" lIns="0" bIns="0" rIns="0">
            <a:spAutoFit/>
          </a:bodyPr>
          <a:lstStyle/>
          <a:p>
            <a:pPr algn="just">
              <a:lnSpc>
                <a:spcPts val="2124"/>
              </a:lnSpc>
            </a:pPr>
            <a:r>
              <a:rPr lang="en-US" sz="1770" spc="-35">
                <a:solidFill>
                  <a:srgbClr val="FFFFFF"/>
                </a:solidFill>
                <a:latin typeface="Open Sauce"/>
                <a:ea typeface="Open Sauce"/>
                <a:cs typeface="Open Sauce"/>
                <a:sym typeface="Open Sauce"/>
              </a:rPr>
              <a:t>US19_TC002 - Verify error message for missing required fields.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28700" y="1042193"/>
            <a:ext cx="8215857" cy="5027480"/>
            <a:chOff x="0" y="0"/>
            <a:chExt cx="1365152" cy="835368"/>
          </a:xfrm>
        </p:grpSpPr>
        <p:sp>
          <p:nvSpPr>
            <p:cNvPr name="Freeform 7" id="7"/>
            <p:cNvSpPr/>
            <p:nvPr/>
          </p:nvSpPr>
          <p:spPr>
            <a:xfrm flipH="false" flipV="false" rot="0">
              <a:off x="0" y="0"/>
              <a:ext cx="1365152" cy="835368"/>
            </a:xfrm>
            <a:custGeom>
              <a:avLst/>
              <a:gdLst/>
              <a:ahLst/>
              <a:cxnLst/>
              <a:rect r="r" b="b" t="t" l="l"/>
              <a:pathLst>
                <a:path h="835368" w="1365152">
                  <a:moveTo>
                    <a:pt x="1365152" y="48058"/>
                  </a:moveTo>
                  <a:lnTo>
                    <a:pt x="1365152" y="787310"/>
                  </a:lnTo>
                  <a:cubicBezTo>
                    <a:pt x="1365152" y="800056"/>
                    <a:pt x="1360089" y="812280"/>
                    <a:pt x="1351076" y="821292"/>
                  </a:cubicBezTo>
                  <a:cubicBezTo>
                    <a:pt x="1342063" y="830305"/>
                    <a:pt x="1329840" y="835368"/>
                    <a:pt x="1317094" y="835368"/>
                  </a:cubicBezTo>
                  <a:lnTo>
                    <a:pt x="48058" y="835368"/>
                  </a:lnTo>
                  <a:cubicBezTo>
                    <a:pt x="21516" y="835368"/>
                    <a:pt x="0" y="813852"/>
                    <a:pt x="0" y="787310"/>
                  </a:cubicBezTo>
                  <a:lnTo>
                    <a:pt x="0" y="48058"/>
                  </a:lnTo>
                  <a:cubicBezTo>
                    <a:pt x="0" y="21516"/>
                    <a:pt x="21516" y="0"/>
                    <a:pt x="48058" y="0"/>
                  </a:cubicBezTo>
                  <a:lnTo>
                    <a:pt x="1317094" y="0"/>
                  </a:lnTo>
                  <a:cubicBezTo>
                    <a:pt x="1343636" y="0"/>
                    <a:pt x="1365152" y="21516"/>
                    <a:pt x="1365152" y="48058"/>
                  </a:cubicBezTo>
                  <a:close/>
                </a:path>
              </a:pathLst>
            </a:custGeom>
            <a:solidFill>
              <a:srgbClr val="000000">
                <a:alpha val="0"/>
              </a:srgbClr>
            </a:solidFill>
            <a:ln w="19050" cap="rnd">
              <a:solidFill>
                <a:srgbClr val="8AB2A6"/>
              </a:solidFill>
              <a:prstDash val="solid"/>
              <a:round/>
            </a:ln>
          </p:spPr>
        </p:sp>
        <p:sp>
          <p:nvSpPr>
            <p:cNvPr name="TextBox 8" id="8"/>
            <p:cNvSpPr txBox="true"/>
            <p:nvPr/>
          </p:nvSpPr>
          <p:spPr>
            <a:xfrm>
              <a:off x="0" y="0"/>
              <a:ext cx="1365152" cy="835368"/>
            </a:xfrm>
            <a:prstGeom prst="rect">
              <a:avLst/>
            </a:prstGeom>
          </p:spPr>
          <p:txBody>
            <a:bodyPr anchor="ctr" rtlCol="false" tIns="50800" lIns="50800" bIns="50800" rIns="50800"/>
            <a:lstStyle/>
            <a:p>
              <a:pPr algn="ctr">
                <a:lnSpc>
                  <a:spcPts val="1680"/>
                </a:lnSpc>
              </a:pPr>
            </a:p>
          </p:txBody>
        </p:sp>
      </p:grpSp>
      <p:sp>
        <p:nvSpPr>
          <p:cNvPr name="Freeform 9" id="9"/>
          <p:cNvSpPr/>
          <p:nvPr/>
        </p:nvSpPr>
        <p:spPr>
          <a:xfrm flipH="false" flipV="false" rot="0">
            <a:off x="10342197" y="5342864"/>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87478" y="1233403"/>
            <a:ext cx="7898301" cy="4645059"/>
          </a:xfrm>
          <a:custGeom>
            <a:avLst/>
            <a:gdLst/>
            <a:ahLst/>
            <a:cxnLst/>
            <a:rect r="r" b="b" t="t" l="l"/>
            <a:pathLst>
              <a:path h="4645059" w="7898301">
                <a:moveTo>
                  <a:pt x="0" y="0"/>
                </a:moveTo>
                <a:lnTo>
                  <a:pt x="7898301" y="0"/>
                </a:lnTo>
                <a:lnTo>
                  <a:pt x="7898301" y="4645060"/>
                </a:lnTo>
                <a:lnTo>
                  <a:pt x="0" y="4645060"/>
                </a:lnTo>
                <a:lnTo>
                  <a:pt x="0" y="0"/>
                </a:lnTo>
                <a:close/>
              </a:path>
            </a:pathLst>
          </a:custGeom>
          <a:blipFill>
            <a:blip r:embed="rId5"/>
            <a:stretch>
              <a:fillRect l="0" t="-386" r="-9510" b="0"/>
            </a:stretch>
          </a:blipFill>
        </p:spPr>
      </p:sp>
      <p:sp>
        <p:nvSpPr>
          <p:cNvPr name="Freeform 11" id="11"/>
          <p:cNvSpPr/>
          <p:nvPr/>
        </p:nvSpPr>
        <p:spPr>
          <a:xfrm flipH="false" flipV="false" rot="0">
            <a:off x="10147180" y="456691"/>
            <a:ext cx="6771557" cy="4686809"/>
          </a:xfrm>
          <a:custGeom>
            <a:avLst/>
            <a:gdLst/>
            <a:ahLst/>
            <a:cxnLst/>
            <a:rect r="r" b="b" t="t" l="l"/>
            <a:pathLst>
              <a:path h="4686809" w="6771557">
                <a:moveTo>
                  <a:pt x="0" y="0"/>
                </a:moveTo>
                <a:lnTo>
                  <a:pt x="6771557" y="0"/>
                </a:lnTo>
                <a:lnTo>
                  <a:pt x="6771557" y="4686809"/>
                </a:lnTo>
                <a:lnTo>
                  <a:pt x="0" y="4686809"/>
                </a:lnTo>
                <a:lnTo>
                  <a:pt x="0" y="0"/>
                </a:lnTo>
                <a:close/>
              </a:path>
            </a:pathLst>
          </a:custGeom>
          <a:blipFill>
            <a:blip r:embed="rId6"/>
            <a:stretch>
              <a:fillRect l="-2445" t="0" r="-6413" b="-1941"/>
            </a:stretch>
          </a:blipFill>
        </p:spPr>
      </p:sp>
      <p:sp>
        <p:nvSpPr>
          <p:cNvPr name="Freeform 12" id="12"/>
          <p:cNvSpPr/>
          <p:nvPr/>
        </p:nvSpPr>
        <p:spPr>
          <a:xfrm flipH="false" flipV="false" rot="0">
            <a:off x="10147180" y="5342864"/>
            <a:ext cx="6771557" cy="4265324"/>
          </a:xfrm>
          <a:custGeom>
            <a:avLst/>
            <a:gdLst/>
            <a:ahLst/>
            <a:cxnLst/>
            <a:rect r="r" b="b" t="t" l="l"/>
            <a:pathLst>
              <a:path h="4265324" w="6771557">
                <a:moveTo>
                  <a:pt x="0" y="0"/>
                </a:moveTo>
                <a:lnTo>
                  <a:pt x="6771557" y="0"/>
                </a:lnTo>
                <a:lnTo>
                  <a:pt x="6771557" y="4265325"/>
                </a:lnTo>
                <a:lnTo>
                  <a:pt x="0" y="4265325"/>
                </a:lnTo>
                <a:lnTo>
                  <a:pt x="0" y="0"/>
                </a:lnTo>
                <a:close/>
              </a:path>
            </a:pathLst>
          </a:custGeom>
          <a:blipFill>
            <a:blip r:embed="rId7"/>
            <a:stretch>
              <a:fillRect l="0" t="0" r="0" b="0"/>
            </a:stretch>
          </a:blipFill>
        </p:spPr>
      </p:sp>
      <p:sp>
        <p:nvSpPr>
          <p:cNvPr name="TextBox 13" id="13"/>
          <p:cNvSpPr txBox="true"/>
          <p:nvPr/>
        </p:nvSpPr>
        <p:spPr>
          <a:xfrm rot="0">
            <a:off x="1298754" y="6878510"/>
            <a:ext cx="7945803" cy="2379790"/>
          </a:xfrm>
          <a:prstGeom prst="rect">
            <a:avLst/>
          </a:prstGeom>
        </p:spPr>
        <p:txBody>
          <a:bodyPr anchor="t" rtlCol="false" tIns="0" lIns="0" bIns="0" rIns="0">
            <a:spAutoFit/>
          </a:bodyPr>
          <a:lstStyle/>
          <a:p>
            <a:pPr algn="l">
              <a:lnSpc>
                <a:spcPts val="9076"/>
              </a:lnSpc>
            </a:pPr>
            <a:r>
              <a:rPr lang="en-US" sz="9554" i="true" spc="-382">
                <a:solidFill>
                  <a:srgbClr val="8AB2A6"/>
                </a:solidFill>
                <a:latin typeface="Anton Italics"/>
                <a:ea typeface="Anton Italics"/>
                <a:cs typeface="Anton Italics"/>
                <a:sym typeface="Anton Italics"/>
              </a:rPr>
              <a:t>MANAGER 1. ADD NEW PRODUCT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662625" y="339920"/>
            <a:ext cx="10317891" cy="1921707"/>
          </a:xfrm>
          <a:custGeom>
            <a:avLst/>
            <a:gdLst/>
            <a:ahLst/>
            <a:cxnLst/>
            <a:rect r="r" b="b" t="t" l="l"/>
            <a:pathLst>
              <a:path h="1921707" w="10317891">
                <a:moveTo>
                  <a:pt x="0" y="0"/>
                </a:moveTo>
                <a:lnTo>
                  <a:pt x="10317891" y="0"/>
                </a:lnTo>
                <a:lnTo>
                  <a:pt x="10317891" y="1921707"/>
                </a:lnTo>
                <a:lnTo>
                  <a:pt x="0" y="1921707"/>
                </a:lnTo>
                <a:lnTo>
                  <a:pt x="0" y="0"/>
                </a:lnTo>
                <a:close/>
              </a:path>
            </a:pathLst>
          </a:custGeom>
          <a:blipFill>
            <a:blip r:embed="rId5"/>
            <a:stretch>
              <a:fillRect l="0" t="0" r="0" b="0"/>
            </a:stretch>
          </a:blipFill>
        </p:spPr>
      </p:sp>
      <p:sp>
        <p:nvSpPr>
          <p:cNvPr name="Freeform 8" id="8"/>
          <p:cNvSpPr/>
          <p:nvPr/>
        </p:nvSpPr>
        <p:spPr>
          <a:xfrm flipH="false" flipV="false" rot="0">
            <a:off x="7662625" y="2784362"/>
            <a:ext cx="10317891" cy="2359138"/>
          </a:xfrm>
          <a:custGeom>
            <a:avLst/>
            <a:gdLst/>
            <a:ahLst/>
            <a:cxnLst/>
            <a:rect r="r" b="b" t="t" l="l"/>
            <a:pathLst>
              <a:path h="2359138" w="10317891">
                <a:moveTo>
                  <a:pt x="0" y="0"/>
                </a:moveTo>
                <a:lnTo>
                  <a:pt x="10317891" y="0"/>
                </a:lnTo>
                <a:lnTo>
                  <a:pt x="10317891" y="2359138"/>
                </a:lnTo>
                <a:lnTo>
                  <a:pt x="0" y="2359138"/>
                </a:lnTo>
                <a:lnTo>
                  <a:pt x="0" y="0"/>
                </a:lnTo>
                <a:close/>
              </a:path>
            </a:pathLst>
          </a:custGeom>
          <a:blipFill>
            <a:blip r:embed="rId6"/>
            <a:stretch>
              <a:fillRect l="-4765" t="0" r="-4765" b="0"/>
            </a:stretch>
          </a:blipFill>
        </p:spPr>
      </p:sp>
      <p:sp>
        <p:nvSpPr>
          <p:cNvPr name="Freeform 9" id="9"/>
          <p:cNvSpPr/>
          <p:nvPr/>
        </p:nvSpPr>
        <p:spPr>
          <a:xfrm flipH="false" flipV="false" rot="0">
            <a:off x="7662625" y="5334000"/>
            <a:ext cx="10317891" cy="2656857"/>
          </a:xfrm>
          <a:custGeom>
            <a:avLst/>
            <a:gdLst/>
            <a:ahLst/>
            <a:cxnLst/>
            <a:rect r="r" b="b" t="t" l="l"/>
            <a:pathLst>
              <a:path h="2656857" w="10317891">
                <a:moveTo>
                  <a:pt x="0" y="0"/>
                </a:moveTo>
                <a:lnTo>
                  <a:pt x="10317891" y="0"/>
                </a:lnTo>
                <a:lnTo>
                  <a:pt x="10317891" y="2656857"/>
                </a:lnTo>
                <a:lnTo>
                  <a:pt x="0" y="2656857"/>
                </a:lnTo>
                <a:lnTo>
                  <a:pt x="0" y="0"/>
                </a:lnTo>
                <a:close/>
              </a:path>
            </a:pathLst>
          </a:custGeom>
          <a:blipFill>
            <a:blip r:embed="rId7"/>
            <a:stretch>
              <a:fillRect l="0" t="0" r="0" b="0"/>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886935" y="2441462"/>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2" id="12"/>
          <p:cNvSpPr txBox="true"/>
          <p:nvPr/>
        </p:nvSpPr>
        <p:spPr>
          <a:xfrm rot="0">
            <a:off x="886935" y="3120038"/>
            <a:ext cx="6459933" cy="266700"/>
          </a:xfrm>
          <a:prstGeom prst="rect">
            <a:avLst/>
          </a:prstGeom>
        </p:spPr>
        <p:txBody>
          <a:bodyPr anchor="t" rtlCol="false" tIns="0" lIns="0" bIns="0" rIns="0">
            <a:spAutoFit/>
          </a:bodyPr>
          <a:lstStyle/>
          <a:p>
            <a:pPr algn="l">
              <a:lnSpc>
                <a:spcPts val="2124"/>
              </a:lnSpc>
            </a:pPr>
            <a:r>
              <a:rPr lang="en-US" sz="1770" spc="-35">
                <a:solidFill>
                  <a:srgbClr val="FFFFFF"/>
                </a:solidFill>
                <a:latin typeface="Open Sauce"/>
                <a:ea typeface="Open Sauce"/>
                <a:cs typeface="Open Sauce"/>
                <a:sym typeface="Open Sauce"/>
              </a:rPr>
              <a:t>US20_TC001 - Verify successful update of store details.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51998" y="409288"/>
            <a:ext cx="9728518" cy="1582247"/>
          </a:xfrm>
          <a:custGeom>
            <a:avLst/>
            <a:gdLst/>
            <a:ahLst/>
            <a:cxnLst/>
            <a:rect r="r" b="b" t="t" l="l"/>
            <a:pathLst>
              <a:path h="1582247" w="9728518">
                <a:moveTo>
                  <a:pt x="0" y="0"/>
                </a:moveTo>
                <a:lnTo>
                  <a:pt x="9728518" y="0"/>
                </a:lnTo>
                <a:lnTo>
                  <a:pt x="9728518" y="1582247"/>
                </a:lnTo>
                <a:lnTo>
                  <a:pt x="0" y="1582247"/>
                </a:lnTo>
                <a:lnTo>
                  <a:pt x="0" y="0"/>
                </a:lnTo>
                <a:close/>
              </a:path>
            </a:pathLst>
          </a:custGeom>
          <a:blipFill>
            <a:blip r:embed="rId5"/>
            <a:stretch>
              <a:fillRect l="0" t="-66" r="0" b="-66"/>
            </a:stretch>
          </a:blipFill>
        </p:spPr>
      </p:sp>
      <p:sp>
        <p:nvSpPr>
          <p:cNvPr name="Freeform 8" id="8"/>
          <p:cNvSpPr/>
          <p:nvPr/>
        </p:nvSpPr>
        <p:spPr>
          <a:xfrm flipH="false" flipV="false" rot="0">
            <a:off x="0" y="4686876"/>
            <a:ext cx="8091546" cy="788136"/>
          </a:xfrm>
          <a:custGeom>
            <a:avLst/>
            <a:gdLst/>
            <a:ahLst/>
            <a:cxnLst/>
            <a:rect r="r" b="b" t="t" l="l"/>
            <a:pathLst>
              <a:path h="788136" w="8091546">
                <a:moveTo>
                  <a:pt x="0" y="0"/>
                </a:moveTo>
                <a:lnTo>
                  <a:pt x="8091546" y="0"/>
                </a:lnTo>
                <a:lnTo>
                  <a:pt x="8091546" y="788137"/>
                </a:lnTo>
                <a:lnTo>
                  <a:pt x="0" y="788137"/>
                </a:lnTo>
                <a:lnTo>
                  <a:pt x="0" y="0"/>
                </a:lnTo>
                <a:close/>
              </a:path>
            </a:pathLst>
          </a:custGeom>
          <a:blipFill>
            <a:blip r:embed="rId6"/>
            <a:stretch>
              <a:fillRect l="0" t="-3005" r="-1982" b="-3005"/>
            </a:stretch>
          </a:blipFill>
        </p:spPr>
      </p:sp>
      <p:sp>
        <p:nvSpPr>
          <p:cNvPr name="Freeform 9" id="9"/>
          <p:cNvSpPr/>
          <p:nvPr/>
        </p:nvSpPr>
        <p:spPr>
          <a:xfrm flipH="false" flipV="false" rot="0">
            <a:off x="8251998" y="2452012"/>
            <a:ext cx="9728518" cy="6170105"/>
          </a:xfrm>
          <a:custGeom>
            <a:avLst/>
            <a:gdLst/>
            <a:ahLst/>
            <a:cxnLst/>
            <a:rect r="r" b="b" t="t" l="l"/>
            <a:pathLst>
              <a:path h="6170105" w="9728518">
                <a:moveTo>
                  <a:pt x="0" y="0"/>
                </a:moveTo>
                <a:lnTo>
                  <a:pt x="9728518" y="0"/>
                </a:lnTo>
                <a:lnTo>
                  <a:pt x="9728518" y="6170105"/>
                </a:lnTo>
                <a:lnTo>
                  <a:pt x="0" y="6170105"/>
                </a:lnTo>
                <a:lnTo>
                  <a:pt x="0" y="0"/>
                </a:lnTo>
                <a:close/>
              </a:path>
            </a:pathLst>
          </a:custGeom>
          <a:blipFill>
            <a:blip r:embed="rId7"/>
            <a:stretch>
              <a:fillRect l="-311" t="-5108" r="-311" b="0"/>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772704" y="2452012"/>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2" id="12"/>
          <p:cNvSpPr txBox="true"/>
          <p:nvPr/>
        </p:nvSpPr>
        <p:spPr>
          <a:xfrm rot="0">
            <a:off x="772704" y="3223114"/>
            <a:ext cx="7204612" cy="266700"/>
          </a:xfrm>
          <a:prstGeom prst="rect">
            <a:avLst/>
          </a:prstGeom>
        </p:spPr>
        <p:txBody>
          <a:bodyPr anchor="t" rtlCol="false" tIns="0" lIns="0" bIns="0" rIns="0">
            <a:spAutoFit/>
          </a:bodyPr>
          <a:lstStyle/>
          <a:p>
            <a:pPr algn="l">
              <a:lnSpc>
                <a:spcPts val="2124"/>
              </a:lnSpc>
            </a:pPr>
            <a:r>
              <a:rPr lang="en-US" sz="1770" spc="-35">
                <a:solidFill>
                  <a:srgbClr val="FFFFFF"/>
                </a:solidFill>
                <a:latin typeface="Open Sauce"/>
                <a:ea typeface="Open Sauce"/>
                <a:cs typeface="Open Sauce"/>
                <a:sym typeface="Open Sauce"/>
              </a:rPr>
              <a:t>US20_TC005 - Verify updated data reflects in the list after saving.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20500" y="436138"/>
            <a:ext cx="9280752" cy="3387474"/>
          </a:xfrm>
          <a:custGeom>
            <a:avLst/>
            <a:gdLst/>
            <a:ahLst/>
            <a:cxnLst/>
            <a:rect r="r" b="b" t="t" l="l"/>
            <a:pathLst>
              <a:path h="3387474" w="9280752">
                <a:moveTo>
                  <a:pt x="0" y="0"/>
                </a:moveTo>
                <a:lnTo>
                  <a:pt x="9280752" y="0"/>
                </a:lnTo>
                <a:lnTo>
                  <a:pt x="9280752" y="3387474"/>
                </a:lnTo>
                <a:lnTo>
                  <a:pt x="0" y="3387474"/>
                </a:lnTo>
                <a:lnTo>
                  <a:pt x="0" y="0"/>
                </a:lnTo>
                <a:close/>
              </a:path>
            </a:pathLst>
          </a:custGeom>
          <a:blipFill>
            <a:blip r:embed="rId5"/>
            <a:stretch>
              <a:fillRect l="0" t="0" r="0" b="0"/>
            </a:stretch>
          </a:blipFill>
        </p:spPr>
      </p:sp>
      <p:sp>
        <p:nvSpPr>
          <p:cNvPr name="Freeform 8" id="8"/>
          <p:cNvSpPr/>
          <p:nvPr/>
        </p:nvSpPr>
        <p:spPr>
          <a:xfrm flipH="false" flipV="false" rot="0">
            <a:off x="8720500" y="4036730"/>
            <a:ext cx="9280752" cy="4562616"/>
          </a:xfrm>
          <a:custGeom>
            <a:avLst/>
            <a:gdLst/>
            <a:ahLst/>
            <a:cxnLst/>
            <a:rect r="r" b="b" t="t" l="l"/>
            <a:pathLst>
              <a:path h="4562616" w="9280752">
                <a:moveTo>
                  <a:pt x="0" y="0"/>
                </a:moveTo>
                <a:lnTo>
                  <a:pt x="9280752" y="0"/>
                </a:lnTo>
                <a:lnTo>
                  <a:pt x="9280752" y="4562615"/>
                </a:lnTo>
                <a:lnTo>
                  <a:pt x="0" y="4562615"/>
                </a:lnTo>
                <a:lnTo>
                  <a:pt x="0" y="0"/>
                </a:lnTo>
                <a:close/>
              </a:path>
            </a:pathLst>
          </a:custGeom>
          <a:blipFill>
            <a:blip r:embed="rId6"/>
            <a:stretch>
              <a:fillRect l="-674" t="-1093" r="0" b="-2833"/>
            </a:stretch>
          </a:blipFill>
        </p:spPr>
      </p:sp>
      <p:sp>
        <p:nvSpPr>
          <p:cNvPr name="Freeform 9" id="9"/>
          <p:cNvSpPr/>
          <p:nvPr/>
        </p:nvSpPr>
        <p:spPr>
          <a:xfrm flipH="false" flipV="false" rot="0">
            <a:off x="0" y="4531638"/>
            <a:ext cx="8538800" cy="2147393"/>
          </a:xfrm>
          <a:custGeom>
            <a:avLst/>
            <a:gdLst/>
            <a:ahLst/>
            <a:cxnLst/>
            <a:rect r="r" b="b" t="t" l="l"/>
            <a:pathLst>
              <a:path h="2147393" w="8538800">
                <a:moveTo>
                  <a:pt x="0" y="0"/>
                </a:moveTo>
                <a:lnTo>
                  <a:pt x="8538800" y="0"/>
                </a:lnTo>
                <a:lnTo>
                  <a:pt x="8538800" y="2147393"/>
                </a:lnTo>
                <a:lnTo>
                  <a:pt x="0" y="2147393"/>
                </a:lnTo>
                <a:lnTo>
                  <a:pt x="0" y="0"/>
                </a:lnTo>
                <a:close/>
              </a:path>
            </a:pathLst>
          </a:custGeom>
          <a:blipFill>
            <a:blip r:embed="rId7"/>
            <a:stretch>
              <a:fillRect l="-6287" t="0" r="-4255" b="0"/>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772704" y="2421089"/>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2" id="12"/>
          <p:cNvSpPr txBox="true"/>
          <p:nvPr/>
        </p:nvSpPr>
        <p:spPr>
          <a:xfrm rot="0">
            <a:off x="772704" y="3140653"/>
            <a:ext cx="7030975" cy="266700"/>
          </a:xfrm>
          <a:prstGeom prst="rect">
            <a:avLst/>
          </a:prstGeom>
        </p:spPr>
        <p:txBody>
          <a:bodyPr anchor="t" rtlCol="false" tIns="0" lIns="0" bIns="0" rIns="0">
            <a:spAutoFit/>
          </a:bodyPr>
          <a:lstStyle/>
          <a:p>
            <a:pPr algn="l">
              <a:lnSpc>
                <a:spcPts val="2124"/>
              </a:lnSpc>
            </a:pPr>
            <a:r>
              <a:rPr lang="en-US" sz="1770" spc="-35">
                <a:solidFill>
                  <a:srgbClr val="FFFFFF"/>
                </a:solidFill>
                <a:latin typeface="Open Sauce"/>
                <a:ea typeface="Open Sauce"/>
                <a:cs typeface="Open Sauce"/>
                <a:sym typeface="Open Sauce"/>
              </a:rPr>
              <a:t>US20_TC003 - Verify error for missing/invalid inputs during edit.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69587" y="296623"/>
            <a:ext cx="9853118" cy="1883682"/>
          </a:xfrm>
          <a:custGeom>
            <a:avLst/>
            <a:gdLst/>
            <a:ahLst/>
            <a:cxnLst/>
            <a:rect r="r" b="b" t="t" l="l"/>
            <a:pathLst>
              <a:path h="1883682" w="9853118">
                <a:moveTo>
                  <a:pt x="0" y="0"/>
                </a:moveTo>
                <a:lnTo>
                  <a:pt x="9853117" y="0"/>
                </a:lnTo>
                <a:lnTo>
                  <a:pt x="9853117" y="1883682"/>
                </a:lnTo>
                <a:lnTo>
                  <a:pt x="0" y="1883682"/>
                </a:lnTo>
                <a:lnTo>
                  <a:pt x="0" y="0"/>
                </a:lnTo>
                <a:close/>
              </a:path>
            </a:pathLst>
          </a:custGeom>
          <a:blipFill>
            <a:blip r:embed="rId5"/>
            <a:stretch>
              <a:fillRect l="0" t="0" r="-5476" b="0"/>
            </a:stretch>
          </a:blipFill>
        </p:spPr>
      </p:sp>
      <p:sp>
        <p:nvSpPr>
          <p:cNvPr name="Freeform 8" id="8"/>
          <p:cNvSpPr/>
          <p:nvPr/>
        </p:nvSpPr>
        <p:spPr>
          <a:xfrm flipH="false" flipV="false" rot="0">
            <a:off x="7769587" y="2288991"/>
            <a:ext cx="9489713" cy="3562763"/>
          </a:xfrm>
          <a:custGeom>
            <a:avLst/>
            <a:gdLst/>
            <a:ahLst/>
            <a:cxnLst/>
            <a:rect r="r" b="b" t="t" l="l"/>
            <a:pathLst>
              <a:path h="3562763" w="9489713">
                <a:moveTo>
                  <a:pt x="0" y="0"/>
                </a:moveTo>
                <a:lnTo>
                  <a:pt x="9489713" y="0"/>
                </a:lnTo>
                <a:lnTo>
                  <a:pt x="9489713" y="3562763"/>
                </a:lnTo>
                <a:lnTo>
                  <a:pt x="0" y="3562763"/>
                </a:lnTo>
                <a:lnTo>
                  <a:pt x="0" y="0"/>
                </a:lnTo>
                <a:close/>
              </a:path>
            </a:pathLst>
          </a:custGeom>
          <a:blipFill>
            <a:blip r:embed="rId6"/>
            <a:stretch>
              <a:fillRect l="0" t="-1773" r="0" b="-1773"/>
            </a:stretch>
          </a:blipFill>
        </p:spPr>
      </p:sp>
      <p:sp>
        <p:nvSpPr>
          <p:cNvPr name="Freeform 9" id="9"/>
          <p:cNvSpPr/>
          <p:nvPr/>
        </p:nvSpPr>
        <p:spPr>
          <a:xfrm flipH="false" flipV="false" rot="0">
            <a:off x="7769587" y="6127979"/>
            <a:ext cx="9297354" cy="3628153"/>
          </a:xfrm>
          <a:custGeom>
            <a:avLst/>
            <a:gdLst/>
            <a:ahLst/>
            <a:cxnLst/>
            <a:rect r="r" b="b" t="t" l="l"/>
            <a:pathLst>
              <a:path h="3628153" w="9297354">
                <a:moveTo>
                  <a:pt x="0" y="0"/>
                </a:moveTo>
                <a:lnTo>
                  <a:pt x="9297353" y="0"/>
                </a:lnTo>
                <a:lnTo>
                  <a:pt x="9297353" y="3628153"/>
                </a:lnTo>
                <a:lnTo>
                  <a:pt x="0" y="3628153"/>
                </a:lnTo>
                <a:lnTo>
                  <a:pt x="0" y="0"/>
                </a:lnTo>
                <a:close/>
              </a:path>
            </a:pathLst>
          </a:custGeom>
          <a:blipFill>
            <a:blip r:embed="rId7"/>
            <a:stretch>
              <a:fillRect l="-874" t="-1614" r="-874" b="-24843"/>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772704" y="2452012"/>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2" id="12"/>
          <p:cNvSpPr txBox="true"/>
          <p:nvPr/>
        </p:nvSpPr>
        <p:spPr>
          <a:xfrm rot="0">
            <a:off x="772704" y="3071137"/>
            <a:ext cx="7030975" cy="800100"/>
          </a:xfrm>
          <a:prstGeom prst="rect">
            <a:avLst/>
          </a:prstGeom>
        </p:spPr>
        <p:txBody>
          <a:bodyPr anchor="t" rtlCol="false" tIns="0" lIns="0" bIns="0" rIns="0">
            <a:spAutoFit/>
          </a:bodyPr>
          <a:lstStyle/>
          <a:p>
            <a:pPr algn="l">
              <a:lnSpc>
                <a:spcPts val="2124"/>
              </a:lnSpc>
            </a:pPr>
            <a:r>
              <a:rPr lang="en-US" sz="1770" spc="-35">
                <a:solidFill>
                  <a:srgbClr val="FFFFFF"/>
                </a:solidFill>
                <a:latin typeface="Open Sauce"/>
                <a:ea typeface="Open Sauce"/>
                <a:cs typeface="Open Sauce"/>
                <a:sym typeface="Open Sauce"/>
              </a:rPr>
              <a:t>US21_TC001 - Verify delete confirmation dialog appears.</a:t>
            </a:r>
          </a:p>
          <a:p>
            <a:pPr algn="l">
              <a:lnSpc>
                <a:spcPts val="2124"/>
              </a:lnSpc>
            </a:pPr>
          </a:p>
          <a:p>
            <a:pPr algn="l">
              <a:lnSpc>
                <a:spcPts val="2124"/>
              </a:lnSpc>
            </a:pPr>
            <a:r>
              <a:rPr lang="en-US" sz="1770" spc="-35">
                <a:solidFill>
                  <a:srgbClr val="FFFFFF"/>
                </a:solidFill>
                <a:latin typeface="Open Sauce"/>
                <a:ea typeface="Open Sauce"/>
                <a:cs typeface="Open Sauce"/>
                <a:sym typeface="Open Sauce"/>
              </a:rPr>
              <a:t>US21_TC005 - Verify canceling deletion keeps the store intact.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87298" y="440853"/>
            <a:ext cx="9748034" cy="2302973"/>
          </a:xfrm>
          <a:custGeom>
            <a:avLst/>
            <a:gdLst/>
            <a:ahLst/>
            <a:cxnLst/>
            <a:rect r="r" b="b" t="t" l="l"/>
            <a:pathLst>
              <a:path h="2302973" w="9748034">
                <a:moveTo>
                  <a:pt x="0" y="0"/>
                </a:moveTo>
                <a:lnTo>
                  <a:pt x="9748034" y="0"/>
                </a:lnTo>
                <a:lnTo>
                  <a:pt x="9748034" y="2302973"/>
                </a:lnTo>
                <a:lnTo>
                  <a:pt x="0" y="2302973"/>
                </a:lnTo>
                <a:lnTo>
                  <a:pt x="0" y="0"/>
                </a:lnTo>
                <a:close/>
              </a:path>
            </a:pathLst>
          </a:custGeom>
          <a:blipFill>
            <a:blip r:embed="rId5"/>
            <a:stretch>
              <a:fillRect l="0" t="0" r="0" b="0"/>
            </a:stretch>
          </a:blipFill>
        </p:spPr>
      </p:sp>
      <p:sp>
        <p:nvSpPr>
          <p:cNvPr name="Freeform 8" id="8"/>
          <p:cNvSpPr/>
          <p:nvPr/>
        </p:nvSpPr>
        <p:spPr>
          <a:xfrm flipH="false" flipV="false" rot="0">
            <a:off x="8287298" y="3137812"/>
            <a:ext cx="9748034" cy="2688831"/>
          </a:xfrm>
          <a:custGeom>
            <a:avLst/>
            <a:gdLst/>
            <a:ahLst/>
            <a:cxnLst/>
            <a:rect r="r" b="b" t="t" l="l"/>
            <a:pathLst>
              <a:path h="2688831" w="9748034">
                <a:moveTo>
                  <a:pt x="0" y="0"/>
                </a:moveTo>
                <a:lnTo>
                  <a:pt x="9748034" y="0"/>
                </a:lnTo>
                <a:lnTo>
                  <a:pt x="9748034" y="2688832"/>
                </a:lnTo>
                <a:lnTo>
                  <a:pt x="0" y="2688832"/>
                </a:lnTo>
                <a:lnTo>
                  <a:pt x="0" y="0"/>
                </a:lnTo>
                <a:close/>
              </a:path>
            </a:pathLst>
          </a:custGeom>
          <a:blipFill>
            <a:blip r:embed="rId6"/>
            <a:stretch>
              <a:fillRect l="0" t="-755" r="0" b="-755"/>
            </a:stretch>
          </a:blipFill>
        </p:spPr>
      </p:sp>
      <p:sp>
        <p:nvSpPr>
          <p:cNvPr name="Freeform 9" id="9"/>
          <p:cNvSpPr/>
          <p:nvPr/>
        </p:nvSpPr>
        <p:spPr>
          <a:xfrm flipH="false" flipV="false" rot="0">
            <a:off x="8287298" y="6159214"/>
            <a:ext cx="10000702" cy="3262729"/>
          </a:xfrm>
          <a:custGeom>
            <a:avLst/>
            <a:gdLst/>
            <a:ahLst/>
            <a:cxnLst/>
            <a:rect r="r" b="b" t="t" l="l"/>
            <a:pathLst>
              <a:path h="3262729" w="10000702">
                <a:moveTo>
                  <a:pt x="0" y="0"/>
                </a:moveTo>
                <a:lnTo>
                  <a:pt x="10000702" y="0"/>
                </a:lnTo>
                <a:lnTo>
                  <a:pt x="10000702" y="3262729"/>
                </a:lnTo>
                <a:lnTo>
                  <a:pt x="0" y="3262729"/>
                </a:lnTo>
                <a:lnTo>
                  <a:pt x="0" y="0"/>
                </a:lnTo>
                <a:close/>
              </a:path>
            </a:pathLst>
          </a:custGeom>
          <a:blipFill>
            <a:blip r:embed="rId7"/>
            <a:stretch>
              <a:fillRect l="0" t="0" r="0" b="0"/>
            </a:stretch>
          </a:blipFill>
        </p:spPr>
      </p:sp>
      <p:sp>
        <p:nvSpPr>
          <p:cNvPr name="TextBox 10" id="10"/>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1" id="11"/>
          <p:cNvSpPr txBox="true"/>
          <p:nvPr/>
        </p:nvSpPr>
        <p:spPr>
          <a:xfrm rot="0">
            <a:off x="772704" y="2452012"/>
            <a:ext cx="7318843" cy="342900"/>
          </a:xfrm>
          <a:prstGeom prst="rect">
            <a:avLst/>
          </a:prstGeom>
        </p:spPr>
        <p:txBody>
          <a:bodyPr anchor="t" rtlCol="false" tIns="0" lIns="0" bIns="0" rIns="0">
            <a:spAutoFit/>
          </a:bodyPr>
          <a:lstStyle/>
          <a:p>
            <a:pPr algn="l">
              <a:lnSpc>
                <a:spcPts val="2759"/>
              </a:lnSpc>
            </a:pPr>
            <a:r>
              <a:rPr lang="en-US" sz="2299" spc="-45" b="true">
                <a:solidFill>
                  <a:srgbClr val="FFFFFF"/>
                </a:solidFill>
                <a:latin typeface="Open Sauce Bold"/>
                <a:ea typeface="Open Sauce Bold"/>
                <a:cs typeface="Open Sauce Bold"/>
                <a:sym typeface="Open Sauce Bold"/>
              </a:rPr>
              <a:t>U</a:t>
            </a:r>
            <a:r>
              <a:rPr lang="en-US" sz="2299" spc="-45" b="true">
                <a:solidFill>
                  <a:srgbClr val="FFFFFF"/>
                </a:solidFill>
                <a:latin typeface="Open Sauce Bold"/>
                <a:ea typeface="Open Sauce Bold"/>
                <a:cs typeface="Open Sauce Bold"/>
                <a:sym typeface="Open Sauce Bold"/>
              </a:rPr>
              <a:t>ser Stories and Functional Highlights</a:t>
            </a:r>
          </a:p>
        </p:txBody>
      </p:sp>
      <p:sp>
        <p:nvSpPr>
          <p:cNvPr name="TextBox 12" id="12"/>
          <p:cNvSpPr txBox="true"/>
          <p:nvPr/>
        </p:nvSpPr>
        <p:spPr>
          <a:xfrm rot="0">
            <a:off x="772704" y="3212806"/>
            <a:ext cx="7030975" cy="266700"/>
          </a:xfrm>
          <a:prstGeom prst="rect">
            <a:avLst/>
          </a:prstGeom>
        </p:spPr>
        <p:txBody>
          <a:bodyPr anchor="t" rtlCol="false" tIns="0" lIns="0" bIns="0" rIns="0">
            <a:spAutoFit/>
          </a:bodyPr>
          <a:lstStyle/>
          <a:p>
            <a:pPr algn="l">
              <a:lnSpc>
                <a:spcPts val="2124"/>
              </a:lnSpc>
            </a:pPr>
            <a:r>
              <a:rPr lang="en-US" sz="1770" spc="-35">
                <a:solidFill>
                  <a:srgbClr val="FFFFFF"/>
                </a:solidFill>
                <a:latin typeface="Open Sauce"/>
                <a:ea typeface="Open Sauce"/>
                <a:cs typeface="Open Sauce"/>
                <a:sym typeface="Open Sauce"/>
              </a:rPr>
              <a:t>US21_TC003 - Verify store is deleted</a:t>
            </a:r>
            <a:r>
              <a:rPr lang="en-US" sz="1770" spc="-35">
                <a:solidFill>
                  <a:srgbClr val="FFFFFF"/>
                </a:solidFill>
                <a:latin typeface="Open Sauce"/>
                <a:ea typeface="Open Sauce"/>
                <a:cs typeface="Open Sauce"/>
                <a:sym typeface="Open Sauce"/>
              </a:rPr>
              <a:t> after confirming deletion.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75013"/>
            <a:ext cx="2894909" cy="4811987"/>
            <a:chOff x="0" y="0"/>
            <a:chExt cx="762445" cy="1267355"/>
          </a:xfrm>
        </p:grpSpPr>
        <p:sp>
          <p:nvSpPr>
            <p:cNvPr name="Freeform 4" id="4"/>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6895896" y="9119441"/>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78394" y="0"/>
            <a:ext cx="7992028" cy="8288987"/>
          </a:xfrm>
          <a:custGeom>
            <a:avLst/>
            <a:gdLst/>
            <a:ahLst/>
            <a:cxnLst/>
            <a:rect r="r" b="b" t="t" l="l"/>
            <a:pathLst>
              <a:path h="8288987" w="7992028">
                <a:moveTo>
                  <a:pt x="0" y="0"/>
                </a:moveTo>
                <a:lnTo>
                  <a:pt x="7992027" y="0"/>
                </a:lnTo>
                <a:lnTo>
                  <a:pt x="7992027" y="8288987"/>
                </a:lnTo>
                <a:lnTo>
                  <a:pt x="0" y="8288987"/>
                </a:lnTo>
                <a:lnTo>
                  <a:pt x="0" y="0"/>
                </a:lnTo>
                <a:close/>
              </a:path>
            </a:pathLst>
          </a:custGeom>
          <a:blipFill>
            <a:blip r:embed="rId5"/>
            <a:stretch>
              <a:fillRect l="0" t="0" r="-2419" b="0"/>
            </a:stretch>
          </a:blipFill>
        </p:spPr>
      </p:sp>
      <p:sp>
        <p:nvSpPr>
          <p:cNvPr name="Freeform 8" id="8"/>
          <p:cNvSpPr/>
          <p:nvPr/>
        </p:nvSpPr>
        <p:spPr>
          <a:xfrm flipH="false" flipV="false" rot="0">
            <a:off x="0" y="5211434"/>
            <a:ext cx="8146145" cy="3077553"/>
          </a:xfrm>
          <a:custGeom>
            <a:avLst/>
            <a:gdLst/>
            <a:ahLst/>
            <a:cxnLst/>
            <a:rect r="r" b="b" t="t" l="l"/>
            <a:pathLst>
              <a:path h="3077553" w="8146145">
                <a:moveTo>
                  <a:pt x="0" y="0"/>
                </a:moveTo>
                <a:lnTo>
                  <a:pt x="8146145" y="0"/>
                </a:lnTo>
                <a:lnTo>
                  <a:pt x="8146145" y="3077553"/>
                </a:lnTo>
                <a:lnTo>
                  <a:pt x="0" y="3077553"/>
                </a:lnTo>
                <a:lnTo>
                  <a:pt x="0" y="0"/>
                </a:lnTo>
                <a:close/>
              </a:path>
            </a:pathLst>
          </a:custGeom>
          <a:blipFill>
            <a:blip r:embed="rId6"/>
            <a:stretch>
              <a:fillRect l="0" t="-3684" r="0" b="0"/>
            </a:stretch>
          </a:blipFill>
        </p:spPr>
      </p:sp>
      <p:sp>
        <p:nvSpPr>
          <p:cNvPr name="TextBox 9" id="9"/>
          <p:cNvSpPr txBox="true"/>
          <p:nvPr/>
        </p:nvSpPr>
        <p:spPr>
          <a:xfrm rot="0">
            <a:off x="886935" y="1409914"/>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TEST AUTOMATION</a:t>
            </a:r>
          </a:p>
        </p:txBody>
      </p:sp>
      <p:sp>
        <p:nvSpPr>
          <p:cNvPr name="TextBox 10" id="10"/>
          <p:cNvSpPr txBox="true"/>
          <p:nvPr/>
        </p:nvSpPr>
        <p:spPr>
          <a:xfrm rot="0">
            <a:off x="772704" y="2452012"/>
            <a:ext cx="7318843" cy="1028700"/>
          </a:xfrm>
          <a:prstGeom prst="rect">
            <a:avLst/>
          </a:prstGeom>
        </p:spPr>
        <p:txBody>
          <a:bodyPr anchor="t" rtlCol="false" tIns="0" lIns="0" bIns="0" rIns="0">
            <a:spAutoFit/>
          </a:bodyPr>
          <a:lstStyle/>
          <a:p>
            <a:pPr algn="l">
              <a:lnSpc>
                <a:spcPts val="2759"/>
              </a:lnSpc>
            </a:pPr>
          </a:p>
          <a:p>
            <a:pPr algn="l" marL="496566" indent="-248283" lvl="1">
              <a:lnSpc>
                <a:spcPts val="2759"/>
              </a:lnSpc>
              <a:buFont typeface="Arial"/>
              <a:buChar char="•"/>
            </a:pPr>
            <a:r>
              <a:rPr lang="en-US" b="true" sz="2299" i="true" spc="-45">
                <a:solidFill>
                  <a:srgbClr val="FFFFFF"/>
                </a:solidFill>
                <a:latin typeface="Open Sauce Bold Italics"/>
                <a:ea typeface="Open Sauce Bold Italics"/>
                <a:cs typeface="Open Sauce Bold Italics"/>
                <a:sym typeface="Open Sauce Bold Italics"/>
              </a:rPr>
              <a:t>Smok</a:t>
            </a:r>
            <a:r>
              <a:rPr lang="en-US" b="true" sz="2299" i="true" spc="-45">
                <a:solidFill>
                  <a:srgbClr val="FFFFFF"/>
                </a:solidFill>
                <a:latin typeface="Open Sauce Bold Italics"/>
                <a:ea typeface="Open Sauce Bold Italics"/>
                <a:cs typeface="Open Sauce Bold Italics"/>
                <a:sym typeface="Open Sauce Bold Italics"/>
              </a:rPr>
              <a:t>e Test </a:t>
            </a:r>
          </a:p>
          <a:p>
            <a:pPr algn="l">
              <a:lnSpc>
                <a:spcPts val="275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1523340"/>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3221732" y="1739157"/>
            <a:ext cx="11850772" cy="2125931"/>
          </a:xfrm>
          <a:prstGeom prst="rect">
            <a:avLst/>
          </a:prstGeom>
        </p:spPr>
        <p:txBody>
          <a:bodyPr anchor="t" rtlCol="false" tIns="0" lIns="0" bIns="0" rIns="0">
            <a:spAutoFit/>
          </a:bodyPr>
          <a:lstStyle/>
          <a:p>
            <a:pPr algn="ctr">
              <a:lnSpc>
                <a:spcPts val="15870"/>
              </a:lnSpc>
            </a:pPr>
            <a:r>
              <a:rPr lang="en-US" sz="16706" i="true" spc="-668">
                <a:solidFill>
                  <a:srgbClr val="8AB2A6"/>
                </a:solidFill>
                <a:latin typeface="Anton Italics"/>
                <a:ea typeface="Anton Italics"/>
                <a:cs typeface="Anton Italics"/>
                <a:sym typeface="Anton Italics"/>
              </a:rPr>
              <a:t>THANK YOU</a:t>
            </a:r>
          </a:p>
        </p:txBody>
      </p:sp>
      <p:sp>
        <p:nvSpPr>
          <p:cNvPr name="Freeform 10" id="10"/>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221732" y="2238693"/>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10800000">
            <a:off x="14675165" y="1523340"/>
            <a:ext cx="2556436" cy="2157516"/>
            <a:chOff x="0" y="0"/>
            <a:chExt cx="673300" cy="568235"/>
          </a:xfrm>
        </p:grpSpPr>
        <p:sp>
          <p:nvSpPr>
            <p:cNvPr name="Freeform 13" id="13"/>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4" id="14"/>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true" flipV="false" rot="0">
            <a:off x="14345694" y="2238693"/>
            <a:ext cx="726809" cy="726809"/>
          </a:xfrm>
          <a:custGeom>
            <a:avLst/>
            <a:gdLst/>
            <a:ahLst/>
            <a:cxnLst/>
            <a:rect r="r" b="b" t="t" l="l"/>
            <a:pathLst>
              <a:path h="726809" w="726809">
                <a:moveTo>
                  <a:pt x="726809" y="0"/>
                </a:moveTo>
                <a:lnTo>
                  <a:pt x="0" y="0"/>
                </a:lnTo>
                <a:lnTo>
                  <a:pt x="0" y="726809"/>
                </a:lnTo>
                <a:lnTo>
                  <a:pt x="726809" y="726809"/>
                </a:lnTo>
                <a:lnTo>
                  <a:pt x="7268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272999" y="5237252"/>
            <a:ext cx="8868150" cy="3994063"/>
            <a:chOff x="0" y="0"/>
            <a:chExt cx="8459470" cy="3810000"/>
          </a:xfrm>
        </p:grpSpPr>
        <p:sp>
          <p:nvSpPr>
            <p:cNvPr name="Freeform 17" id="17"/>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5079" r="0" b="-43177"/>
              </a:stretch>
            </a:blipFill>
          </p:spPr>
        </p:sp>
      </p:grpSp>
      <p:sp>
        <p:nvSpPr>
          <p:cNvPr name="TextBox 18" id="18"/>
          <p:cNvSpPr txBox="true"/>
          <p:nvPr/>
        </p:nvSpPr>
        <p:spPr>
          <a:xfrm rot="0">
            <a:off x="9341775" y="4749517"/>
            <a:ext cx="6422241" cy="4495800"/>
          </a:xfrm>
          <a:prstGeom prst="rect">
            <a:avLst/>
          </a:prstGeom>
        </p:spPr>
        <p:txBody>
          <a:bodyPr anchor="t" rtlCol="false" tIns="0" lIns="0" bIns="0" rIns="0">
            <a:spAutoFit/>
          </a:bodyPr>
          <a:lstStyle/>
          <a:p>
            <a:pPr algn="l">
              <a:lnSpc>
                <a:spcPts val="5818"/>
              </a:lnSpc>
            </a:pPr>
            <a:r>
              <a:rPr lang="en-US" sz="4848" i="true" spc="-96">
                <a:solidFill>
                  <a:srgbClr val="FFFFFF"/>
                </a:solidFill>
                <a:latin typeface="Anton Italics"/>
                <a:ea typeface="Anton Italics"/>
                <a:cs typeface="Anton Italics"/>
                <a:sym typeface="Anton Italics"/>
              </a:rPr>
              <a:t>SADEEM ABDULAZIZ</a:t>
            </a:r>
          </a:p>
          <a:p>
            <a:pPr algn="l">
              <a:lnSpc>
                <a:spcPts val="5938"/>
              </a:lnSpc>
            </a:pPr>
            <a:r>
              <a:rPr lang="en-US" sz="4948" i="true" spc="-98">
                <a:solidFill>
                  <a:srgbClr val="FFFFFF"/>
                </a:solidFill>
                <a:latin typeface="Anton Italics"/>
                <a:ea typeface="Anton Italics"/>
                <a:cs typeface="Anton Italics"/>
                <a:sym typeface="Anton Italics"/>
              </a:rPr>
              <a:t>ABDULLAH BATARFI </a:t>
            </a:r>
          </a:p>
          <a:p>
            <a:pPr algn="l">
              <a:lnSpc>
                <a:spcPts val="5938"/>
              </a:lnSpc>
            </a:pPr>
            <a:r>
              <a:rPr lang="en-US" sz="4948" i="true" spc="-98">
                <a:solidFill>
                  <a:srgbClr val="FFFFFF"/>
                </a:solidFill>
                <a:latin typeface="Anton Italics"/>
                <a:ea typeface="Anton Italics"/>
                <a:cs typeface="Anton Italics"/>
                <a:sym typeface="Anton Italics"/>
              </a:rPr>
              <a:t>SARAH HAKAMI</a:t>
            </a:r>
          </a:p>
          <a:p>
            <a:pPr algn="l">
              <a:lnSpc>
                <a:spcPts val="5938"/>
              </a:lnSpc>
            </a:pPr>
            <a:r>
              <a:rPr lang="en-US" sz="4948" i="true" spc="-98">
                <a:solidFill>
                  <a:srgbClr val="FFFFFF"/>
                </a:solidFill>
                <a:latin typeface="Anton Italics"/>
                <a:ea typeface="Anton Italics"/>
                <a:cs typeface="Anton Italics"/>
                <a:sym typeface="Anton Italics"/>
              </a:rPr>
              <a:t>FATIMA AL-HAMMAM</a:t>
            </a:r>
          </a:p>
          <a:p>
            <a:pPr algn="l">
              <a:lnSpc>
                <a:spcPts val="5938"/>
              </a:lnSpc>
            </a:pPr>
            <a:r>
              <a:rPr lang="en-US" sz="4948" i="true" spc="-98">
                <a:solidFill>
                  <a:srgbClr val="FFFFFF"/>
                </a:solidFill>
                <a:latin typeface="Anton Italics"/>
                <a:ea typeface="Anton Italics"/>
                <a:cs typeface="Anton Italics"/>
                <a:sym typeface="Anton Italics"/>
              </a:rPr>
              <a:t>LINA  AL-HUMAIDI</a:t>
            </a:r>
          </a:p>
          <a:p>
            <a:pPr algn="l">
              <a:lnSpc>
                <a:spcPts val="5938"/>
              </a:lnSpc>
            </a:pPr>
            <a:r>
              <a:rPr lang="en-US" sz="4948" i="true" spc="-98">
                <a:solidFill>
                  <a:srgbClr val="FFFFFF"/>
                </a:solidFill>
                <a:latin typeface="Anton Italics"/>
                <a:ea typeface="Anton Italics"/>
                <a:cs typeface="Anton Italics"/>
                <a:sym typeface="Anton Italics"/>
              </a:rPr>
              <a:t>GHADEER AHMED</a:t>
            </a:r>
          </a:p>
        </p:txBody>
      </p:sp>
      <p:sp>
        <p:nvSpPr>
          <p:cNvPr name="TextBox 19" id="19"/>
          <p:cNvSpPr txBox="true"/>
          <p:nvPr/>
        </p:nvSpPr>
        <p:spPr>
          <a:xfrm rot="0">
            <a:off x="1608058"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28700" y="456691"/>
            <a:ext cx="8215857" cy="5612982"/>
            <a:chOff x="0" y="0"/>
            <a:chExt cx="1365152" cy="932655"/>
          </a:xfrm>
        </p:grpSpPr>
        <p:sp>
          <p:nvSpPr>
            <p:cNvPr name="Freeform 7" id="7"/>
            <p:cNvSpPr/>
            <p:nvPr/>
          </p:nvSpPr>
          <p:spPr>
            <a:xfrm flipH="false" flipV="false" rot="0">
              <a:off x="0" y="0"/>
              <a:ext cx="1365152" cy="932655"/>
            </a:xfrm>
            <a:custGeom>
              <a:avLst/>
              <a:gdLst/>
              <a:ahLst/>
              <a:cxnLst/>
              <a:rect r="r" b="b" t="t" l="l"/>
              <a:pathLst>
                <a:path h="932655" w="1365152">
                  <a:moveTo>
                    <a:pt x="1365152" y="48058"/>
                  </a:moveTo>
                  <a:lnTo>
                    <a:pt x="1365152" y="884597"/>
                  </a:lnTo>
                  <a:cubicBezTo>
                    <a:pt x="1365152" y="897343"/>
                    <a:pt x="1360089" y="909567"/>
                    <a:pt x="1351076" y="918579"/>
                  </a:cubicBezTo>
                  <a:cubicBezTo>
                    <a:pt x="1342063" y="927592"/>
                    <a:pt x="1329840" y="932655"/>
                    <a:pt x="1317094" y="932655"/>
                  </a:cubicBezTo>
                  <a:lnTo>
                    <a:pt x="48058" y="932655"/>
                  </a:lnTo>
                  <a:cubicBezTo>
                    <a:pt x="21516" y="932655"/>
                    <a:pt x="0" y="911139"/>
                    <a:pt x="0" y="884597"/>
                  </a:cubicBezTo>
                  <a:lnTo>
                    <a:pt x="0" y="48058"/>
                  </a:lnTo>
                  <a:cubicBezTo>
                    <a:pt x="0" y="21516"/>
                    <a:pt x="21516" y="0"/>
                    <a:pt x="48058" y="0"/>
                  </a:cubicBezTo>
                  <a:lnTo>
                    <a:pt x="1317094" y="0"/>
                  </a:lnTo>
                  <a:cubicBezTo>
                    <a:pt x="1343636" y="0"/>
                    <a:pt x="1365152" y="21516"/>
                    <a:pt x="1365152" y="48058"/>
                  </a:cubicBezTo>
                  <a:close/>
                </a:path>
              </a:pathLst>
            </a:custGeom>
            <a:solidFill>
              <a:srgbClr val="000000">
                <a:alpha val="0"/>
              </a:srgbClr>
            </a:solidFill>
            <a:ln w="19050" cap="rnd">
              <a:solidFill>
                <a:srgbClr val="8AB2A6"/>
              </a:solidFill>
              <a:prstDash val="solid"/>
              <a:round/>
            </a:ln>
          </p:spPr>
        </p:sp>
        <p:sp>
          <p:nvSpPr>
            <p:cNvPr name="TextBox 8" id="8"/>
            <p:cNvSpPr txBox="true"/>
            <p:nvPr/>
          </p:nvSpPr>
          <p:spPr>
            <a:xfrm>
              <a:off x="0" y="0"/>
              <a:ext cx="1365152" cy="932655"/>
            </a:xfrm>
            <a:prstGeom prst="rect">
              <a:avLst/>
            </a:prstGeom>
          </p:spPr>
          <p:txBody>
            <a:bodyPr anchor="ctr" rtlCol="false" tIns="50800" lIns="50800" bIns="50800" rIns="50800"/>
            <a:lstStyle/>
            <a:p>
              <a:pPr algn="ctr">
                <a:lnSpc>
                  <a:spcPts val="1680"/>
                </a:lnSpc>
              </a:pPr>
            </a:p>
          </p:txBody>
        </p:sp>
      </p:grpSp>
      <p:sp>
        <p:nvSpPr>
          <p:cNvPr name="Freeform 9" id="9"/>
          <p:cNvSpPr/>
          <p:nvPr/>
        </p:nvSpPr>
        <p:spPr>
          <a:xfrm flipH="false" flipV="false" rot="0">
            <a:off x="10342197" y="5342864"/>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63727" y="631415"/>
            <a:ext cx="7945803" cy="5263533"/>
          </a:xfrm>
          <a:custGeom>
            <a:avLst/>
            <a:gdLst/>
            <a:ahLst/>
            <a:cxnLst/>
            <a:rect r="r" b="b" t="t" l="l"/>
            <a:pathLst>
              <a:path h="5263533" w="7945803">
                <a:moveTo>
                  <a:pt x="0" y="0"/>
                </a:moveTo>
                <a:lnTo>
                  <a:pt x="7945803" y="0"/>
                </a:lnTo>
                <a:lnTo>
                  <a:pt x="7945803" y="5263534"/>
                </a:lnTo>
                <a:lnTo>
                  <a:pt x="0" y="5263534"/>
                </a:lnTo>
                <a:lnTo>
                  <a:pt x="0" y="0"/>
                </a:lnTo>
                <a:close/>
              </a:path>
            </a:pathLst>
          </a:custGeom>
          <a:blipFill>
            <a:blip r:embed="rId5"/>
            <a:stretch>
              <a:fillRect l="0" t="0" r="0" b="0"/>
            </a:stretch>
          </a:blipFill>
        </p:spPr>
      </p:sp>
      <p:sp>
        <p:nvSpPr>
          <p:cNvPr name="Freeform 11" id="11"/>
          <p:cNvSpPr/>
          <p:nvPr/>
        </p:nvSpPr>
        <p:spPr>
          <a:xfrm flipH="false" flipV="false" rot="0">
            <a:off x="9828159" y="456691"/>
            <a:ext cx="7609790" cy="9237985"/>
          </a:xfrm>
          <a:custGeom>
            <a:avLst/>
            <a:gdLst/>
            <a:ahLst/>
            <a:cxnLst/>
            <a:rect r="r" b="b" t="t" l="l"/>
            <a:pathLst>
              <a:path h="9237985" w="7609790">
                <a:moveTo>
                  <a:pt x="0" y="0"/>
                </a:moveTo>
                <a:lnTo>
                  <a:pt x="7609791" y="0"/>
                </a:lnTo>
                <a:lnTo>
                  <a:pt x="7609791" y="9237985"/>
                </a:lnTo>
                <a:lnTo>
                  <a:pt x="0" y="9237985"/>
                </a:lnTo>
                <a:lnTo>
                  <a:pt x="0" y="0"/>
                </a:lnTo>
                <a:close/>
              </a:path>
            </a:pathLst>
          </a:custGeom>
          <a:blipFill>
            <a:blip r:embed="rId6"/>
            <a:stretch>
              <a:fillRect l="0" t="0" r="0" b="0"/>
            </a:stretch>
          </a:blipFill>
        </p:spPr>
      </p:sp>
      <p:sp>
        <p:nvSpPr>
          <p:cNvPr name="TextBox 12" id="12"/>
          <p:cNvSpPr txBox="true"/>
          <p:nvPr/>
        </p:nvSpPr>
        <p:spPr>
          <a:xfrm rot="0">
            <a:off x="1298754" y="6878510"/>
            <a:ext cx="7945803" cy="2379790"/>
          </a:xfrm>
          <a:prstGeom prst="rect">
            <a:avLst/>
          </a:prstGeom>
        </p:spPr>
        <p:txBody>
          <a:bodyPr anchor="t" rtlCol="false" tIns="0" lIns="0" bIns="0" rIns="0">
            <a:spAutoFit/>
          </a:bodyPr>
          <a:lstStyle/>
          <a:p>
            <a:pPr algn="l">
              <a:lnSpc>
                <a:spcPts val="9076"/>
              </a:lnSpc>
            </a:pPr>
            <a:r>
              <a:rPr lang="en-US" sz="9554" i="true" spc="-382">
                <a:solidFill>
                  <a:srgbClr val="8AB2A6"/>
                </a:solidFill>
                <a:latin typeface="Anton Italics"/>
                <a:ea typeface="Anton Italics"/>
                <a:cs typeface="Anton Italics"/>
                <a:sym typeface="Anton Italics"/>
              </a:rPr>
              <a:t>MANAGER 2. EDIT PRODUCT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17465" y="991273"/>
            <a:ext cx="8508382" cy="4714996"/>
            <a:chOff x="0" y="0"/>
            <a:chExt cx="1413758" cy="783446"/>
          </a:xfrm>
        </p:grpSpPr>
        <p:sp>
          <p:nvSpPr>
            <p:cNvPr name="Freeform 7" id="7"/>
            <p:cNvSpPr/>
            <p:nvPr/>
          </p:nvSpPr>
          <p:spPr>
            <a:xfrm flipH="false" flipV="false" rot="0">
              <a:off x="0" y="0"/>
              <a:ext cx="1413758" cy="783446"/>
            </a:xfrm>
            <a:custGeom>
              <a:avLst/>
              <a:gdLst/>
              <a:ahLst/>
              <a:cxnLst/>
              <a:rect r="r" b="b" t="t" l="l"/>
              <a:pathLst>
                <a:path h="783446" w="1413758">
                  <a:moveTo>
                    <a:pt x="1413758" y="46406"/>
                  </a:moveTo>
                  <a:lnTo>
                    <a:pt x="1413758" y="737040"/>
                  </a:lnTo>
                  <a:cubicBezTo>
                    <a:pt x="1413758" y="749347"/>
                    <a:pt x="1408869" y="761151"/>
                    <a:pt x="1400166" y="769854"/>
                  </a:cubicBezTo>
                  <a:cubicBezTo>
                    <a:pt x="1391463" y="778556"/>
                    <a:pt x="1379660" y="783446"/>
                    <a:pt x="1367352" y="783446"/>
                  </a:cubicBezTo>
                  <a:lnTo>
                    <a:pt x="46406" y="783446"/>
                  </a:lnTo>
                  <a:cubicBezTo>
                    <a:pt x="34098" y="783446"/>
                    <a:pt x="22295" y="778556"/>
                    <a:pt x="13592" y="769854"/>
                  </a:cubicBezTo>
                  <a:cubicBezTo>
                    <a:pt x="4889" y="761151"/>
                    <a:pt x="0" y="749347"/>
                    <a:pt x="0" y="737040"/>
                  </a:cubicBezTo>
                  <a:lnTo>
                    <a:pt x="0" y="46406"/>
                  </a:lnTo>
                  <a:cubicBezTo>
                    <a:pt x="0" y="34098"/>
                    <a:pt x="4889" y="22295"/>
                    <a:pt x="13592" y="13592"/>
                  </a:cubicBezTo>
                  <a:cubicBezTo>
                    <a:pt x="22295" y="4889"/>
                    <a:pt x="34098" y="0"/>
                    <a:pt x="46406" y="0"/>
                  </a:cubicBezTo>
                  <a:lnTo>
                    <a:pt x="1367352" y="0"/>
                  </a:lnTo>
                  <a:cubicBezTo>
                    <a:pt x="1392982" y="0"/>
                    <a:pt x="1413758" y="20777"/>
                    <a:pt x="1413758" y="46406"/>
                  </a:cubicBezTo>
                  <a:close/>
                </a:path>
              </a:pathLst>
            </a:custGeom>
            <a:solidFill>
              <a:srgbClr val="000000">
                <a:alpha val="0"/>
              </a:srgbClr>
            </a:solidFill>
            <a:ln w="19050" cap="rnd">
              <a:solidFill>
                <a:srgbClr val="8AB2A6"/>
              </a:solidFill>
              <a:prstDash val="solid"/>
              <a:round/>
            </a:ln>
          </p:spPr>
        </p:sp>
        <p:sp>
          <p:nvSpPr>
            <p:cNvPr name="TextBox 8" id="8"/>
            <p:cNvSpPr txBox="true"/>
            <p:nvPr/>
          </p:nvSpPr>
          <p:spPr>
            <a:xfrm>
              <a:off x="0" y="0"/>
              <a:ext cx="1413758" cy="783446"/>
            </a:xfrm>
            <a:prstGeom prst="rect">
              <a:avLst/>
            </a:prstGeom>
          </p:spPr>
          <p:txBody>
            <a:bodyPr anchor="ctr" rtlCol="false" tIns="50800" lIns="50800" bIns="50800" rIns="50800"/>
            <a:lstStyle/>
            <a:p>
              <a:pPr algn="ctr">
                <a:lnSpc>
                  <a:spcPts val="1680"/>
                </a:lnSpc>
              </a:pPr>
            </a:p>
          </p:txBody>
        </p:sp>
      </p:grpSp>
      <p:sp>
        <p:nvSpPr>
          <p:cNvPr name="Freeform 9" id="9"/>
          <p:cNvSpPr/>
          <p:nvPr/>
        </p:nvSpPr>
        <p:spPr>
          <a:xfrm flipH="false" flipV="false" rot="0">
            <a:off x="10342197" y="5342864"/>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57765" y="1223152"/>
            <a:ext cx="8227781" cy="4251238"/>
          </a:xfrm>
          <a:custGeom>
            <a:avLst/>
            <a:gdLst/>
            <a:ahLst/>
            <a:cxnLst/>
            <a:rect r="r" b="b" t="t" l="l"/>
            <a:pathLst>
              <a:path h="4251238" w="8227781">
                <a:moveTo>
                  <a:pt x="0" y="0"/>
                </a:moveTo>
                <a:lnTo>
                  <a:pt x="8227781" y="0"/>
                </a:lnTo>
                <a:lnTo>
                  <a:pt x="8227781" y="4251238"/>
                </a:lnTo>
                <a:lnTo>
                  <a:pt x="0" y="4251238"/>
                </a:lnTo>
                <a:lnTo>
                  <a:pt x="0" y="0"/>
                </a:lnTo>
                <a:close/>
              </a:path>
            </a:pathLst>
          </a:custGeom>
          <a:blipFill>
            <a:blip r:embed="rId5"/>
            <a:stretch>
              <a:fillRect l="0" t="0" r="0" b="0"/>
            </a:stretch>
          </a:blipFill>
        </p:spPr>
      </p:sp>
      <p:sp>
        <p:nvSpPr>
          <p:cNvPr name="Freeform 11" id="11"/>
          <p:cNvSpPr/>
          <p:nvPr/>
        </p:nvSpPr>
        <p:spPr>
          <a:xfrm flipH="false" flipV="false" rot="0">
            <a:off x="9792547" y="3265703"/>
            <a:ext cx="8175972" cy="5607941"/>
          </a:xfrm>
          <a:custGeom>
            <a:avLst/>
            <a:gdLst/>
            <a:ahLst/>
            <a:cxnLst/>
            <a:rect r="r" b="b" t="t" l="l"/>
            <a:pathLst>
              <a:path h="5607941" w="8175972">
                <a:moveTo>
                  <a:pt x="0" y="0"/>
                </a:moveTo>
                <a:lnTo>
                  <a:pt x="8175972" y="0"/>
                </a:lnTo>
                <a:lnTo>
                  <a:pt x="8175972" y="5607941"/>
                </a:lnTo>
                <a:lnTo>
                  <a:pt x="0" y="5607941"/>
                </a:lnTo>
                <a:lnTo>
                  <a:pt x="0" y="0"/>
                </a:lnTo>
                <a:close/>
              </a:path>
            </a:pathLst>
          </a:custGeom>
          <a:blipFill>
            <a:blip r:embed="rId6"/>
            <a:stretch>
              <a:fillRect l="0" t="0" r="-3461" b="-1757"/>
            </a:stretch>
          </a:blipFill>
        </p:spPr>
      </p:sp>
      <p:sp>
        <p:nvSpPr>
          <p:cNvPr name="TextBox 12" id="12"/>
          <p:cNvSpPr txBox="true"/>
          <p:nvPr/>
        </p:nvSpPr>
        <p:spPr>
          <a:xfrm rot="0">
            <a:off x="1298754" y="6878510"/>
            <a:ext cx="7945803" cy="2379790"/>
          </a:xfrm>
          <a:prstGeom prst="rect">
            <a:avLst/>
          </a:prstGeom>
        </p:spPr>
        <p:txBody>
          <a:bodyPr anchor="t" rtlCol="false" tIns="0" lIns="0" bIns="0" rIns="0">
            <a:spAutoFit/>
          </a:bodyPr>
          <a:lstStyle/>
          <a:p>
            <a:pPr algn="l">
              <a:lnSpc>
                <a:spcPts val="9076"/>
              </a:lnSpc>
            </a:pPr>
            <a:r>
              <a:rPr lang="en-US" sz="9554" i="true" spc="-382">
                <a:solidFill>
                  <a:srgbClr val="8AB2A6"/>
                </a:solidFill>
                <a:latin typeface="Anton Italics"/>
                <a:ea typeface="Anton Italics"/>
                <a:cs typeface="Anton Italics"/>
                <a:sym typeface="Anton Italics"/>
              </a:rPr>
              <a:t>MANAGER 2. DELETE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246652" y="503167"/>
            <a:ext cx="10173007" cy="2675118"/>
          </a:xfrm>
          <a:prstGeom prst="rect">
            <a:avLst/>
          </a:prstGeom>
        </p:spPr>
        <p:txBody>
          <a:bodyPr anchor="t" rtlCol="false" tIns="0" lIns="0" bIns="0" rIns="0">
            <a:spAutoFit/>
          </a:bodyPr>
          <a:lstStyle/>
          <a:p>
            <a:pPr algn="l">
              <a:lnSpc>
                <a:spcPts val="10217"/>
              </a:lnSpc>
            </a:pPr>
            <a:r>
              <a:rPr lang="en-US" sz="10755" i="true" spc="-430">
                <a:solidFill>
                  <a:srgbClr val="8AB2A6"/>
                </a:solidFill>
                <a:latin typeface="Anton Italics"/>
                <a:ea typeface="Anton Italics"/>
                <a:cs typeface="Anton Italics"/>
                <a:sym typeface="Anton Italics"/>
              </a:rPr>
              <a:t>MANAGER </a:t>
            </a:r>
          </a:p>
          <a:p>
            <a:pPr algn="l">
              <a:lnSpc>
                <a:spcPts val="10217"/>
              </a:lnSpc>
            </a:pPr>
            <a:r>
              <a:rPr lang="en-US" sz="10755" i="true" spc="-430">
                <a:solidFill>
                  <a:srgbClr val="8AB2A6"/>
                </a:solidFill>
                <a:latin typeface="Anton Italics"/>
                <a:ea typeface="Anton Italics"/>
                <a:cs typeface="Anton Italics"/>
                <a:sym typeface="Anton Italics"/>
              </a:rPr>
              <a:t>REPORT</a:t>
            </a: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0449" y="3178284"/>
            <a:ext cx="14608391" cy="6665078"/>
          </a:xfrm>
          <a:custGeom>
            <a:avLst/>
            <a:gdLst/>
            <a:ahLst/>
            <a:cxnLst/>
            <a:rect r="r" b="b" t="t" l="l"/>
            <a:pathLst>
              <a:path h="6665078" w="14608391">
                <a:moveTo>
                  <a:pt x="0" y="0"/>
                </a:moveTo>
                <a:lnTo>
                  <a:pt x="14608391" y="0"/>
                </a:lnTo>
                <a:lnTo>
                  <a:pt x="14608391" y="6665079"/>
                </a:lnTo>
                <a:lnTo>
                  <a:pt x="0" y="6665079"/>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29221" y="3565964"/>
            <a:ext cx="8106953" cy="5065727"/>
            <a:chOff x="0" y="0"/>
            <a:chExt cx="1203365" cy="751936"/>
          </a:xfrm>
        </p:grpSpPr>
        <p:sp>
          <p:nvSpPr>
            <p:cNvPr name="Freeform 8" id="8"/>
            <p:cNvSpPr/>
            <p:nvPr/>
          </p:nvSpPr>
          <p:spPr>
            <a:xfrm flipH="false" flipV="false" rot="0">
              <a:off x="0" y="0"/>
              <a:ext cx="1203365" cy="751936"/>
            </a:xfrm>
            <a:custGeom>
              <a:avLst/>
              <a:gdLst/>
              <a:ahLst/>
              <a:cxnLst/>
              <a:rect r="r" b="b" t="t" l="l"/>
              <a:pathLst>
                <a:path h="751936" w="1203365">
                  <a:moveTo>
                    <a:pt x="1203365" y="48704"/>
                  </a:moveTo>
                  <a:lnTo>
                    <a:pt x="1203365" y="703233"/>
                  </a:lnTo>
                  <a:cubicBezTo>
                    <a:pt x="1203365" y="716150"/>
                    <a:pt x="1198234" y="728538"/>
                    <a:pt x="1189100" y="737671"/>
                  </a:cubicBezTo>
                  <a:cubicBezTo>
                    <a:pt x="1179967" y="746805"/>
                    <a:pt x="1167579" y="751936"/>
                    <a:pt x="1154662" y="751936"/>
                  </a:cubicBezTo>
                  <a:lnTo>
                    <a:pt x="48704" y="751936"/>
                  </a:lnTo>
                  <a:cubicBezTo>
                    <a:pt x="35787" y="751936"/>
                    <a:pt x="23399" y="746805"/>
                    <a:pt x="14265" y="737671"/>
                  </a:cubicBezTo>
                  <a:cubicBezTo>
                    <a:pt x="5131" y="728538"/>
                    <a:pt x="0" y="716150"/>
                    <a:pt x="0" y="703233"/>
                  </a:cubicBezTo>
                  <a:lnTo>
                    <a:pt x="0" y="48704"/>
                  </a:lnTo>
                  <a:cubicBezTo>
                    <a:pt x="0" y="35787"/>
                    <a:pt x="5131" y="23399"/>
                    <a:pt x="14265" y="14265"/>
                  </a:cubicBezTo>
                  <a:cubicBezTo>
                    <a:pt x="23399" y="5131"/>
                    <a:pt x="35787" y="0"/>
                    <a:pt x="48704" y="0"/>
                  </a:cubicBezTo>
                  <a:lnTo>
                    <a:pt x="1154662" y="0"/>
                  </a:lnTo>
                  <a:cubicBezTo>
                    <a:pt x="1167579" y="0"/>
                    <a:pt x="1179967" y="5131"/>
                    <a:pt x="1189100" y="14265"/>
                  </a:cubicBezTo>
                  <a:cubicBezTo>
                    <a:pt x="1198234" y="23399"/>
                    <a:pt x="1203365" y="35787"/>
                    <a:pt x="1203365" y="48704"/>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9525"/>
              <a:ext cx="1203365" cy="761461"/>
            </a:xfrm>
            <a:prstGeom prst="rect">
              <a:avLst/>
            </a:prstGeom>
          </p:spPr>
          <p:txBody>
            <a:bodyPr anchor="ctr" rtlCol="false" tIns="50800" lIns="50800" bIns="50800" rIns="50800"/>
            <a:lstStyle/>
            <a:p>
              <a:pPr algn="ctr">
                <a:lnSpc>
                  <a:spcPts val="1919"/>
                </a:lnSpc>
              </a:pPr>
            </a:p>
          </p:txBody>
        </p:sp>
      </p:grpSp>
      <p:grpSp>
        <p:nvGrpSpPr>
          <p:cNvPr name="Group 10" id="10"/>
          <p:cNvGrpSpPr/>
          <p:nvPr/>
        </p:nvGrpSpPr>
        <p:grpSpPr>
          <a:xfrm rot="5400000">
            <a:off x="12238958" y="-1231046"/>
            <a:ext cx="1028700" cy="3490793"/>
            <a:chOff x="0" y="0"/>
            <a:chExt cx="270933" cy="919386"/>
          </a:xfrm>
        </p:grpSpPr>
        <p:sp>
          <p:nvSpPr>
            <p:cNvPr name="Freeform 11" id="11"/>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12" id="12"/>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9269574" y="5046796"/>
            <a:ext cx="726809" cy="726809"/>
          </a:xfrm>
          <a:custGeom>
            <a:avLst/>
            <a:gdLst/>
            <a:ahLst/>
            <a:cxnLst/>
            <a:rect r="r" b="b" t="t" l="l"/>
            <a:pathLst>
              <a:path h="726809" w="726809">
                <a:moveTo>
                  <a:pt x="0" y="0"/>
                </a:moveTo>
                <a:lnTo>
                  <a:pt x="726808" y="0"/>
                </a:lnTo>
                <a:lnTo>
                  <a:pt x="726808" y="726808"/>
                </a:lnTo>
                <a:lnTo>
                  <a:pt x="0" y="726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125774" y="1028700"/>
            <a:ext cx="6586461" cy="5285635"/>
          </a:xfrm>
          <a:custGeom>
            <a:avLst/>
            <a:gdLst/>
            <a:ahLst/>
            <a:cxnLst/>
            <a:rect r="r" b="b" t="t" l="l"/>
            <a:pathLst>
              <a:path h="5285635" w="6586461">
                <a:moveTo>
                  <a:pt x="0" y="0"/>
                </a:moveTo>
                <a:lnTo>
                  <a:pt x="6586460" y="0"/>
                </a:lnTo>
                <a:lnTo>
                  <a:pt x="6586460" y="5285635"/>
                </a:lnTo>
                <a:lnTo>
                  <a:pt x="0" y="5285635"/>
                </a:lnTo>
                <a:lnTo>
                  <a:pt x="0" y="0"/>
                </a:lnTo>
                <a:close/>
              </a:path>
            </a:pathLst>
          </a:custGeom>
          <a:blipFill>
            <a:blip r:embed="rId7"/>
            <a:stretch>
              <a:fillRect l="0" t="0" r="0" b="0"/>
            </a:stretch>
          </a:blipFill>
        </p:spPr>
      </p:sp>
      <p:sp>
        <p:nvSpPr>
          <p:cNvPr name="Freeform 15" id="15"/>
          <p:cNvSpPr/>
          <p:nvPr/>
        </p:nvSpPr>
        <p:spPr>
          <a:xfrm flipH="false" flipV="false" rot="0">
            <a:off x="10231612" y="6039800"/>
            <a:ext cx="6374784" cy="4247200"/>
          </a:xfrm>
          <a:custGeom>
            <a:avLst/>
            <a:gdLst/>
            <a:ahLst/>
            <a:cxnLst/>
            <a:rect r="r" b="b" t="t" l="l"/>
            <a:pathLst>
              <a:path h="4247200" w="6374784">
                <a:moveTo>
                  <a:pt x="0" y="0"/>
                </a:moveTo>
                <a:lnTo>
                  <a:pt x="6374784" y="0"/>
                </a:lnTo>
                <a:lnTo>
                  <a:pt x="6374784" y="4247200"/>
                </a:lnTo>
                <a:lnTo>
                  <a:pt x="0" y="4247200"/>
                </a:lnTo>
                <a:lnTo>
                  <a:pt x="0" y="0"/>
                </a:lnTo>
                <a:close/>
              </a:path>
            </a:pathLst>
          </a:custGeom>
          <a:blipFill>
            <a:blip r:embed="rId8"/>
            <a:stretch>
              <a:fillRect l="0" t="0" r="0" b="0"/>
            </a:stretch>
          </a:blipFill>
        </p:spPr>
      </p:sp>
      <p:sp>
        <p:nvSpPr>
          <p:cNvPr name="TextBox 16" id="16"/>
          <p:cNvSpPr txBox="true"/>
          <p:nvPr/>
        </p:nvSpPr>
        <p:spPr>
          <a:xfrm rot="0">
            <a:off x="306650" y="1008326"/>
            <a:ext cx="9253886" cy="1661338"/>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USER STORIES &amp; IMPLEMENTED FEATURES</a:t>
            </a:r>
          </a:p>
        </p:txBody>
      </p:sp>
      <p:sp>
        <p:nvSpPr>
          <p:cNvPr name="TextBox 17" id="17"/>
          <p:cNvSpPr txBox="true"/>
          <p:nvPr/>
        </p:nvSpPr>
        <p:spPr>
          <a:xfrm rot="0">
            <a:off x="1720513" y="3841923"/>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User Stories</a:t>
            </a:r>
          </a:p>
        </p:txBody>
      </p:sp>
      <p:sp>
        <p:nvSpPr>
          <p:cNvPr name="TextBox 18" id="18"/>
          <p:cNvSpPr txBox="true"/>
          <p:nvPr/>
        </p:nvSpPr>
        <p:spPr>
          <a:xfrm rot="0">
            <a:off x="1720513" y="4384848"/>
            <a:ext cx="5156588" cy="1714500"/>
          </a:xfrm>
          <a:prstGeom prst="rect">
            <a:avLst/>
          </a:prstGeom>
        </p:spPr>
        <p:txBody>
          <a:bodyPr anchor="t" rtlCol="false" tIns="0" lIns="0" bIns="0" rIns="0">
            <a:spAutoFit/>
          </a:bodyPr>
          <a:lstStyle/>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US02 -Log in as a user to access the platform.</a:t>
            </a:r>
          </a:p>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US06 – Add products to the cart</a:t>
            </a:r>
          </a:p>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US08 – View items in the cart</a:t>
            </a:r>
          </a:p>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US09 – Confirm items in the cart</a:t>
            </a:r>
          </a:p>
          <a:p>
            <a:pPr algn="l">
              <a:lnSpc>
                <a:spcPts val="2279"/>
              </a:lnSpc>
            </a:pPr>
          </a:p>
        </p:txBody>
      </p:sp>
      <p:sp>
        <p:nvSpPr>
          <p:cNvPr name="TextBox 19" id="19"/>
          <p:cNvSpPr txBox="true"/>
          <p:nvPr/>
        </p:nvSpPr>
        <p:spPr>
          <a:xfrm rot="0">
            <a:off x="1547965" y="6039800"/>
            <a:ext cx="2805620" cy="266700"/>
          </a:xfrm>
          <a:prstGeom prst="rect">
            <a:avLst/>
          </a:prstGeom>
        </p:spPr>
        <p:txBody>
          <a:bodyPr anchor="t" rtlCol="false" tIns="0" lIns="0" bIns="0" rIns="0">
            <a:spAutoFit/>
          </a:bodyPr>
          <a:lstStyle/>
          <a:p>
            <a:pPr algn="l">
              <a:lnSpc>
                <a:spcPts val="2159"/>
              </a:lnSpc>
            </a:pPr>
            <a:r>
              <a:rPr lang="en-US" b="true" sz="1799" i="true" spc="-35">
                <a:solidFill>
                  <a:srgbClr val="FFFFFF"/>
                </a:solidFill>
                <a:latin typeface="Open Sauce Bold Italics"/>
                <a:ea typeface="Open Sauce Bold Italics"/>
                <a:cs typeface="Open Sauce Bold Italics"/>
                <a:sym typeface="Open Sauce Bold Italics"/>
              </a:rPr>
              <a:t>implemented Features</a:t>
            </a:r>
          </a:p>
        </p:txBody>
      </p:sp>
      <p:sp>
        <p:nvSpPr>
          <p:cNvPr name="TextBox 20" id="20"/>
          <p:cNvSpPr txBox="true"/>
          <p:nvPr/>
        </p:nvSpPr>
        <p:spPr>
          <a:xfrm rot="0">
            <a:off x="1720513" y="6513753"/>
            <a:ext cx="6569047" cy="2000250"/>
          </a:xfrm>
          <a:prstGeom prst="rect">
            <a:avLst/>
          </a:prstGeom>
        </p:spPr>
        <p:txBody>
          <a:bodyPr anchor="t" rtlCol="false" tIns="0" lIns="0" bIns="0" rIns="0">
            <a:spAutoFit/>
          </a:bodyPr>
          <a:lstStyle/>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Login Functionality: Valid &amp; invalid login scenarios + API login</a:t>
            </a:r>
          </a:p>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Cart Functionality: Add, view, remove, confirm items; hover actions</a:t>
            </a:r>
          </a:p>
          <a:p>
            <a:pPr algn="l" marL="410208" indent="-205104" lvl="1">
              <a:lnSpc>
                <a:spcPts val="2279"/>
              </a:lnSpc>
              <a:buFont typeface="Arial"/>
              <a:buChar char="•"/>
            </a:pPr>
            <a:r>
              <a:rPr lang="en-US" sz="1899" spc="-37">
                <a:solidFill>
                  <a:srgbClr val="FFFFFF"/>
                </a:solidFill>
                <a:latin typeface="Open Sauce"/>
                <a:ea typeface="Open Sauce"/>
                <a:cs typeface="Open Sauce"/>
                <a:sym typeface="Open Sauce"/>
              </a:rPr>
              <a:t>Customer Cart API: Add/View/Remove/Clear products via API</a:t>
            </a:r>
          </a:p>
          <a:p>
            <a:pPr algn="l">
              <a:lnSpc>
                <a:spcPts val="2279"/>
              </a:lnSpc>
            </a:pPr>
          </a:p>
        </p:txBody>
      </p:sp>
      <p:sp>
        <p:nvSpPr>
          <p:cNvPr name="TextBox 21" id="21"/>
          <p:cNvSpPr txBox="true"/>
          <p:nvPr/>
        </p:nvSpPr>
        <p:spPr>
          <a:xfrm rot="0">
            <a:off x="11007912" y="234543"/>
            <a:ext cx="9253886" cy="683439"/>
          </a:xfrm>
          <a:prstGeom prst="rect">
            <a:avLst/>
          </a:prstGeom>
        </p:spPr>
        <p:txBody>
          <a:bodyPr anchor="t" rtlCol="false" tIns="0" lIns="0" bIns="0" rIns="0">
            <a:spAutoFit/>
          </a:bodyPr>
          <a:lstStyle/>
          <a:p>
            <a:pPr algn="l">
              <a:lnSpc>
                <a:spcPts val="5059"/>
              </a:lnSpc>
            </a:pPr>
            <a:r>
              <a:rPr lang="en-US" sz="5325" i="true" spc="-213">
                <a:solidFill>
                  <a:srgbClr val="8AB2A6"/>
                </a:solidFill>
                <a:latin typeface="Anton Italics"/>
                <a:ea typeface="Anton Italics"/>
                <a:cs typeface="Anton Italics"/>
                <a:sym typeface="Anton Italics"/>
              </a:rPr>
              <a:t>LOGIN UI &amp; 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9381822" y="3260430"/>
            <a:ext cx="6742973" cy="6612041"/>
          </a:xfrm>
          <a:custGeom>
            <a:avLst/>
            <a:gdLst/>
            <a:ahLst/>
            <a:cxnLst/>
            <a:rect r="r" b="b" t="t" l="l"/>
            <a:pathLst>
              <a:path h="6612041" w="6742973">
                <a:moveTo>
                  <a:pt x="0" y="0"/>
                </a:moveTo>
                <a:lnTo>
                  <a:pt x="6742973" y="0"/>
                </a:lnTo>
                <a:lnTo>
                  <a:pt x="6742973" y="6612042"/>
                </a:lnTo>
                <a:lnTo>
                  <a:pt x="0" y="6612042"/>
                </a:lnTo>
                <a:lnTo>
                  <a:pt x="0" y="0"/>
                </a:lnTo>
                <a:close/>
              </a:path>
            </a:pathLst>
          </a:custGeom>
          <a:blipFill>
            <a:blip r:embed="rId5"/>
            <a:stretch>
              <a:fillRect l="0" t="0" r="0" b="0"/>
            </a:stretch>
          </a:blipFill>
        </p:spPr>
      </p:sp>
      <p:sp>
        <p:nvSpPr>
          <p:cNvPr name="Freeform 11" id="11"/>
          <p:cNvSpPr/>
          <p:nvPr/>
        </p:nvSpPr>
        <p:spPr>
          <a:xfrm flipH="false" flipV="false" rot="0">
            <a:off x="1927218" y="3465027"/>
            <a:ext cx="6930556" cy="6202848"/>
          </a:xfrm>
          <a:custGeom>
            <a:avLst/>
            <a:gdLst/>
            <a:ahLst/>
            <a:cxnLst/>
            <a:rect r="r" b="b" t="t" l="l"/>
            <a:pathLst>
              <a:path h="6202848" w="6930556">
                <a:moveTo>
                  <a:pt x="0" y="0"/>
                </a:moveTo>
                <a:lnTo>
                  <a:pt x="6930556" y="0"/>
                </a:lnTo>
                <a:lnTo>
                  <a:pt x="6930556" y="6202848"/>
                </a:lnTo>
                <a:lnTo>
                  <a:pt x="0" y="6202848"/>
                </a:lnTo>
                <a:lnTo>
                  <a:pt x="0" y="0"/>
                </a:lnTo>
                <a:close/>
              </a:path>
            </a:pathLst>
          </a:custGeom>
          <a:blipFill>
            <a:blip r:embed="rId6"/>
            <a:stretch>
              <a:fillRect l="0" t="0" r="0" b="0"/>
            </a:stretch>
          </a:blipFill>
        </p:spPr>
      </p:sp>
      <p:sp>
        <p:nvSpPr>
          <p:cNvPr name="TextBox 12" id="12"/>
          <p:cNvSpPr txBox="true"/>
          <p:nvPr/>
        </p:nvSpPr>
        <p:spPr>
          <a:xfrm rot="0">
            <a:off x="306650" y="492060"/>
            <a:ext cx="9253886" cy="1661338"/>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USER STORIES &amp; IMPLEMENTED FEATURES</a:t>
            </a:r>
          </a:p>
        </p:txBody>
      </p:sp>
      <p:sp>
        <p:nvSpPr>
          <p:cNvPr name="TextBox 13" id="13"/>
          <p:cNvSpPr txBox="true"/>
          <p:nvPr/>
        </p:nvSpPr>
        <p:spPr>
          <a:xfrm rot="0">
            <a:off x="4517057" y="2277223"/>
            <a:ext cx="9253886" cy="683439"/>
          </a:xfrm>
          <a:prstGeom prst="rect">
            <a:avLst/>
          </a:prstGeom>
        </p:spPr>
        <p:txBody>
          <a:bodyPr anchor="t" rtlCol="false" tIns="0" lIns="0" bIns="0" rIns="0">
            <a:spAutoFit/>
          </a:bodyPr>
          <a:lstStyle/>
          <a:p>
            <a:pPr algn="l">
              <a:lnSpc>
                <a:spcPts val="5059"/>
              </a:lnSpc>
            </a:pPr>
            <a:r>
              <a:rPr lang="en-US" sz="5325" i="true" spc="-213">
                <a:solidFill>
                  <a:srgbClr val="8AB2A6"/>
                </a:solidFill>
                <a:latin typeface="Anton Italics"/>
                <a:ea typeface="Anton Italics"/>
                <a:cs typeface="Anton Italics"/>
                <a:sym typeface="Anton Italics"/>
              </a:rPr>
              <a:t>VIEW &amp; DELEATE &amp; ADD TO THE CART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541833" y="3075975"/>
            <a:ext cx="7950449" cy="5972775"/>
          </a:xfrm>
          <a:custGeom>
            <a:avLst/>
            <a:gdLst/>
            <a:ahLst/>
            <a:cxnLst/>
            <a:rect r="r" b="b" t="t" l="l"/>
            <a:pathLst>
              <a:path h="5972775" w="7950449">
                <a:moveTo>
                  <a:pt x="0" y="0"/>
                </a:moveTo>
                <a:lnTo>
                  <a:pt x="7950449" y="0"/>
                </a:lnTo>
                <a:lnTo>
                  <a:pt x="7950449" y="5972775"/>
                </a:lnTo>
                <a:lnTo>
                  <a:pt x="0" y="5972775"/>
                </a:lnTo>
                <a:lnTo>
                  <a:pt x="0" y="0"/>
                </a:lnTo>
                <a:close/>
              </a:path>
            </a:pathLst>
          </a:custGeom>
          <a:blipFill>
            <a:blip r:embed="rId5"/>
            <a:stretch>
              <a:fillRect l="0" t="0" r="0" b="0"/>
            </a:stretch>
          </a:blipFill>
        </p:spPr>
      </p:sp>
      <p:sp>
        <p:nvSpPr>
          <p:cNvPr name="Freeform 11" id="11"/>
          <p:cNvSpPr/>
          <p:nvPr/>
        </p:nvSpPr>
        <p:spPr>
          <a:xfrm flipH="false" flipV="false" rot="0">
            <a:off x="8492282" y="3495325"/>
            <a:ext cx="9779190" cy="5134075"/>
          </a:xfrm>
          <a:custGeom>
            <a:avLst/>
            <a:gdLst/>
            <a:ahLst/>
            <a:cxnLst/>
            <a:rect r="r" b="b" t="t" l="l"/>
            <a:pathLst>
              <a:path h="5134075" w="9779190">
                <a:moveTo>
                  <a:pt x="0" y="0"/>
                </a:moveTo>
                <a:lnTo>
                  <a:pt x="9779190" y="0"/>
                </a:lnTo>
                <a:lnTo>
                  <a:pt x="9779190" y="5134075"/>
                </a:lnTo>
                <a:lnTo>
                  <a:pt x="0" y="5134075"/>
                </a:lnTo>
                <a:lnTo>
                  <a:pt x="0" y="0"/>
                </a:lnTo>
                <a:close/>
              </a:path>
            </a:pathLst>
          </a:custGeom>
          <a:blipFill>
            <a:blip r:embed="rId6"/>
            <a:stretch>
              <a:fillRect l="0" t="0" r="0" b="0"/>
            </a:stretch>
          </a:blipFill>
        </p:spPr>
      </p:sp>
      <p:sp>
        <p:nvSpPr>
          <p:cNvPr name="TextBox 12" id="12"/>
          <p:cNvSpPr txBox="true"/>
          <p:nvPr/>
        </p:nvSpPr>
        <p:spPr>
          <a:xfrm rot="0">
            <a:off x="306650" y="492060"/>
            <a:ext cx="9253886" cy="1661338"/>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USER STORIES &amp; IMPLEMENTED FEATURES</a:t>
            </a:r>
          </a:p>
        </p:txBody>
      </p:sp>
      <p:sp>
        <p:nvSpPr>
          <p:cNvPr name="TextBox 13" id="13"/>
          <p:cNvSpPr txBox="true"/>
          <p:nvPr/>
        </p:nvSpPr>
        <p:spPr>
          <a:xfrm rot="0">
            <a:off x="4517057" y="2277223"/>
            <a:ext cx="9253886" cy="683439"/>
          </a:xfrm>
          <a:prstGeom prst="rect">
            <a:avLst/>
          </a:prstGeom>
        </p:spPr>
        <p:txBody>
          <a:bodyPr anchor="t" rtlCol="false" tIns="0" lIns="0" bIns="0" rIns="0">
            <a:spAutoFit/>
          </a:bodyPr>
          <a:lstStyle/>
          <a:p>
            <a:pPr algn="l">
              <a:lnSpc>
                <a:spcPts val="5059"/>
              </a:lnSpc>
            </a:pPr>
            <a:r>
              <a:rPr lang="en-US" sz="5325" i="true" spc="-213">
                <a:solidFill>
                  <a:srgbClr val="8AB2A6"/>
                </a:solidFill>
                <a:latin typeface="Anton Italics"/>
                <a:ea typeface="Anton Italics"/>
                <a:cs typeface="Anton Italics"/>
                <a:sym typeface="Anton Italics"/>
              </a:rPr>
              <a:t>VIEW &amp; DELEATE &amp; ADD TO THE CART API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DAG4Zj8XZpA</dc:identifier>
  <dcterms:modified xsi:type="dcterms:W3CDTF">2011-08-01T06:04:30Z</dcterms:modified>
  <cp:revision>1</cp:revision>
  <dc:title>T4</dc:title>
</cp:coreProperties>
</file>